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notesMasterIdLst>
    <p:notesMasterId r:id="rId38"/>
  </p:notesMasterIdLst>
  <p:sldIdLst>
    <p:sldId id="256" r:id="rId2"/>
    <p:sldId id="257" r:id="rId3"/>
    <p:sldId id="271" r:id="rId4"/>
    <p:sldId id="258" r:id="rId5"/>
    <p:sldId id="294" r:id="rId6"/>
    <p:sldId id="286" r:id="rId7"/>
    <p:sldId id="298" r:id="rId8"/>
    <p:sldId id="305" r:id="rId9"/>
    <p:sldId id="263" r:id="rId10"/>
    <p:sldId id="264" r:id="rId11"/>
    <p:sldId id="265" r:id="rId12"/>
    <p:sldId id="266" r:id="rId13"/>
    <p:sldId id="288" r:id="rId14"/>
    <p:sldId id="295" r:id="rId15"/>
    <p:sldId id="287" r:id="rId16"/>
    <p:sldId id="289" r:id="rId17"/>
    <p:sldId id="268" r:id="rId18"/>
    <p:sldId id="292" r:id="rId19"/>
    <p:sldId id="291" r:id="rId20"/>
    <p:sldId id="269" r:id="rId21"/>
    <p:sldId id="270" r:id="rId22"/>
    <p:sldId id="273" r:id="rId23"/>
    <p:sldId id="274" r:id="rId24"/>
    <p:sldId id="275" r:id="rId25"/>
    <p:sldId id="300" r:id="rId26"/>
    <p:sldId id="276" r:id="rId27"/>
    <p:sldId id="277" r:id="rId28"/>
    <p:sldId id="299" r:id="rId29"/>
    <p:sldId id="306" r:id="rId30"/>
    <p:sldId id="301" r:id="rId31"/>
    <p:sldId id="304" r:id="rId32"/>
    <p:sldId id="302" r:id="rId33"/>
    <p:sldId id="303" r:id="rId34"/>
    <p:sldId id="296" r:id="rId35"/>
    <p:sldId id="281" r:id="rId36"/>
    <p:sldId id="283" r:id="rId37"/>
  </p:sldIdLst>
  <p:sldSz cx="6858000" cy="9144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FFFFCC"/>
    <a:srgbClr val="CCFFCC"/>
    <a:srgbClr val="E8FF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64" autoAdjust="0"/>
    <p:restoredTop sz="94622" autoAdjust="0"/>
  </p:normalViewPr>
  <p:slideViewPr>
    <p:cSldViewPr>
      <p:cViewPr varScale="1">
        <p:scale>
          <a:sx n="62" d="100"/>
          <a:sy n="62" d="100"/>
        </p:scale>
        <p:origin x="-2664" y="-101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44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032831422387993"/>
          <c:y val="2.4266714162044841E-2"/>
          <c:w val="0.66136830027922322"/>
          <c:h val="0.57643946968855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520398</c:v>
                </c:pt>
                <c:pt idx="1">
                  <c:v>447761</c:v>
                </c:pt>
                <c:pt idx="2">
                  <c:v>532158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2BB-44CB-BF9A-5A443EA705F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520398</c:v>
                </c:pt>
                <c:pt idx="1">
                  <c:v>447761</c:v>
                </c:pt>
                <c:pt idx="2">
                  <c:v>532158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2BB-44CB-BF9A-5A443EA705F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2BB-44CB-BF9A-5A443EA705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480640"/>
        <c:axId val="49216256"/>
      </c:barChart>
      <c:catAx>
        <c:axId val="50480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9216256"/>
        <c:crosses val="autoZero"/>
        <c:auto val="1"/>
        <c:lblAlgn val="ctr"/>
        <c:lblOffset val="100"/>
        <c:noMultiLvlLbl val="0"/>
      </c:catAx>
      <c:valAx>
        <c:axId val="49216256"/>
        <c:scaling>
          <c:orientation val="minMax"/>
        </c:scaling>
        <c:delete val="0"/>
        <c:axPos val="r"/>
        <c:majorGridlines/>
        <c:numFmt formatCode="General" sourceLinked="1"/>
        <c:majorTickMark val="out"/>
        <c:minorTickMark val="none"/>
        <c:tickLblPos val="nextTo"/>
        <c:crossAx val="50480640"/>
        <c:crosses val="max"/>
        <c:crossBetween val="between"/>
      </c:valAx>
    </c:plotArea>
    <c:legend>
      <c:legendPos val="r"/>
      <c:layout>
        <c:manualLayout>
          <c:xMode val="edge"/>
          <c:yMode val="edge"/>
          <c:x val="5.2631578947368418E-2"/>
          <c:y val="0.77690515145364836"/>
          <c:w val="0.1779653420515418"/>
          <c:h val="0.187241772930747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 b="1" i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159628462334595"/>
          <c:y val="1.3327946161872344E-2"/>
          <c:w val="0.55432802787994306"/>
          <c:h val="0.4678512427316203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доходы, тыс. руб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Факт 2021</c:v>
                </c:pt>
                <c:pt idx="1">
                  <c:v>Факт 2022</c:v>
                </c:pt>
                <c:pt idx="2">
                  <c:v>План 2023</c:v>
                </c:pt>
                <c:pt idx="3">
                  <c:v>Прогноз 2024</c:v>
                </c:pt>
                <c:pt idx="4">
                  <c:v>Прогноз 2025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31528</c:v>
                </c:pt>
                <c:pt idx="1">
                  <c:v>35527</c:v>
                </c:pt>
                <c:pt idx="2">
                  <c:v>35132</c:v>
                </c:pt>
                <c:pt idx="3">
                  <c:v>36436</c:v>
                </c:pt>
                <c:pt idx="4">
                  <c:v>41444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A4F-48FE-B4F8-E678C2E5276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доходы, тыс. руб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Факт 2021</c:v>
                </c:pt>
                <c:pt idx="1">
                  <c:v>Факт 2022</c:v>
                </c:pt>
                <c:pt idx="2">
                  <c:v>План 2023</c:v>
                </c:pt>
                <c:pt idx="3">
                  <c:v>Прогноз 2024</c:v>
                </c:pt>
                <c:pt idx="4">
                  <c:v>Прогноз 2025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7897</c:v>
                </c:pt>
                <c:pt idx="1">
                  <c:v>4119</c:v>
                </c:pt>
                <c:pt idx="2">
                  <c:v>1962</c:v>
                </c:pt>
                <c:pt idx="3">
                  <c:v>1983</c:v>
                </c:pt>
                <c:pt idx="4">
                  <c:v>1993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A4F-48FE-B4F8-E678C2E5276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поступления, тыс. руб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Факт 2021</c:v>
                </c:pt>
                <c:pt idx="1">
                  <c:v>Факт 2022</c:v>
                </c:pt>
                <c:pt idx="2">
                  <c:v>План 2023</c:v>
                </c:pt>
                <c:pt idx="3">
                  <c:v>Прогноз 2024</c:v>
                </c:pt>
                <c:pt idx="4">
                  <c:v>Прогноз 2025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496328</c:v>
                </c:pt>
                <c:pt idx="1">
                  <c:v>574490</c:v>
                </c:pt>
                <c:pt idx="2">
                  <c:v>483304</c:v>
                </c:pt>
                <c:pt idx="3">
                  <c:v>409342</c:v>
                </c:pt>
                <c:pt idx="4">
                  <c:v>488721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A4F-48FE-B4F8-E678C2E527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3897472"/>
        <c:axId val="60482688"/>
      </c:barChart>
      <c:catAx>
        <c:axId val="11389747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60482688"/>
        <c:crosses val="autoZero"/>
        <c:auto val="1"/>
        <c:lblAlgn val="ctr"/>
        <c:lblOffset val="100"/>
        <c:noMultiLvlLbl val="0"/>
      </c:catAx>
      <c:valAx>
        <c:axId val="6048268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138974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970430186119671E-2"/>
          <c:y val="0.70200417546198568"/>
          <c:w val="0.3219805986469339"/>
          <c:h val="0.22929382267710996"/>
        </c:manualLayout>
      </c:layout>
      <c:overlay val="0"/>
      <c:txPr>
        <a:bodyPr/>
        <a:lstStyle/>
        <a:p>
          <a:pPr>
            <a:defRPr sz="14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367613047579583E-2"/>
          <c:y val="8.5874159899234762E-2"/>
          <c:w val="0.89578419608682591"/>
          <c:h val="0.8941245484102837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53"/>
          </c:dPt>
          <c:dLbls>
            <c:dLbl>
              <c:idx val="0"/>
              <c:layout>
                <c:manualLayout>
                  <c:x val="-4.1568228519208777E-3"/>
                  <c:y val="-0.42735663239559729"/>
                </c:manualLayout>
              </c:layout>
              <c:tx>
                <c:rich>
                  <a:bodyPr/>
                  <a:lstStyle/>
                  <a:p>
                    <a:pPr>
                      <a:defRPr sz="1700" b="1" i="1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700" dirty="0"/>
                      <a:t>Налог на доходы физических лиц 23001 тыс. руб.
65%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3.2730888597802184E-7"/>
                  <c:y val="0.10199636452710073"/>
                </c:manualLayout>
              </c:layout>
              <c:spPr/>
              <c:txPr>
                <a:bodyPr/>
                <a:lstStyle/>
                <a:p>
                  <a:pPr>
                    <a:defRPr sz="1750" b="1" i="1">
                      <a:solidFill>
                        <a:schemeClr val="accent5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3412545356828875"/>
                  <c:y val="5.3122946178670909E-2"/>
                </c:manualLayout>
              </c:layout>
              <c:spPr/>
              <c:txPr>
                <a:bodyPr/>
                <a:lstStyle/>
                <a:p>
                  <a:pPr>
                    <a:defRPr sz="1700" b="1" i="1">
                      <a:solidFill>
                        <a:schemeClr val="accent5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3.5333157895770469E-2"/>
                  <c:y val="-4.3481614492633346E-2"/>
                </c:manualLayout>
              </c:layout>
              <c:tx>
                <c:rich>
                  <a:bodyPr/>
                  <a:lstStyle/>
                  <a:p>
                    <a:r>
                      <a:rPr lang="ru-RU" sz="1750" dirty="0"/>
                      <a:t>Государственная пошлина          1107 тыс. руб.
3%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1247045219031833"/>
                  <c:y val="-0.10412163039448094"/>
                </c:manualLayout>
              </c:layout>
              <c:tx>
                <c:rich>
                  <a:bodyPr/>
                  <a:lstStyle/>
                  <a:p>
                    <a:r>
                      <a:rPr lang="ru-RU" sz="1750" dirty="0"/>
                      <a:t>Аренда имущества           805 тыс. руб.
2%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28266379027617672"/>
                  <c:y val="-3.8249096820567458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Прочие неналоговые доходы             2589 тыс. руб.
7%</a:t>
                    </a:r>
                    <a:endParaRPr lang="ru-RU" sz="160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b="1" i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Налог на доходы физических лиц 23001 тыс. руб.</c:v>
                </c:pt>
                <c:pt idx="1">
                  <c:v>Акцизы              6567 тыс. руб.</c:v>
                </c:pt>
                <c:pt idx="2">
                  <c:v>Налоги на совокупный доход  1198 тыс. руб.</c:v>
                </c:pt>
                <c:pt idx="3">
                  <c:v>Государственная пошлина          1107 тыс. руб.</c:v>
                </c:pt>
                <c:pt idx="4">
                  <c:v>Аренда имущества           805 тыс. руб.</c:v>
                </c:pt>
                <c:pt idx="5">
                  <c:v>Прочие неналоговые доходы             2589 тыс. руб.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25086</c:v>
                </c:pt>
                <c:pt idx="1">
                  <c:v>7277</c:v>
                </c:pt>
                <c:pt idx="2">
                  <c:v>1569</c:v>
                </c:pt>
                <c:pt idx="3">
                  <c:v>1200</c:v>
                </c:pt>
                <c:pt idx="4">
                  <c:v>905</c:v>
                </c:pt>
                <c:pt idx="5">
                  <c:v>1057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921113907453809"/>
          <c:y val="6.6400655182457205E-2"/>
          <c:w val="0.72731083139522601"/>
          <c:h val="0.5083905842293798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Иные МТБ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3996</c:v>
                </c:pt>
                <c:pt idx="1">
                  <c:v>2535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664-4F84-8F19-0E3DC673A02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Субвенции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350909</c:v>
                </c:pt>
                <c:pt idx="1">
                  <c:v>338086</c:v>
                </c:pt>
                <c:pt idx="2">
                  <c:v>342271</c:v>
                </c:pt>
                <c:pt idx="3">
                  <c:v>347411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664-4F84-8F19-0E3DC673A02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Субсидии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74895</c:v>
                </c:pt>
                <c:pt idx="1">
                  <c:v>71347</c:v>
                </c:pt>
                <c:pt idx="2">
                  <c:v>12649</c:v>
                </c:pt>
                <c:pt idx="3">
                  <c:v>12649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664-4F84-8F19-0E3DC673A02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Дотации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144690</c:v>
                </c:pt>
                <c:pt idx="1">
                  <c:v>138102</c:v>
                </c:pt>
                <c:pt idx="2">
                  <c:v>72112</c:v>
                </c:pt>
                <c:pt idx="3">
                  <c:v>27957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664-4F84-8F19-0E3DC673A0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5018624"/>
        <c:axId val="115139712"/>
      </c:barChart>
      <c:catAx>
        <c:axId val="125018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5139712"/>
        <c:crosses val="autoZero"/>
        <c:auto val="1"/>
        <c:lblAlgn val="ctr"/>
        <c:lblOffset val="100"/>
        <c:noMultiLvlLbl val="0"/>
      </c:catAx>
      <c:valAx>
        <c:axId val="1151397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50186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7.6216481711715856E-2"/>
          <c:y val="0.67799077982164391"/>
          <c:w val="0.15352780463845528"/>
          <c:h val="0.2983279635596046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 b="1">
          <a:solidFill>
            <a:schemeClr val="tx1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135835238287857E-3"/>
          <c:y val="1.7957728355846951E-3"/>
          <c:w val="0.36698519166585669"/>
          <c:h val="0.558715086687499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</c:spPr>
          <c:explosion val="25"/>
          <c:cat>
            <c:strRef>
              <c:f>Лист1!$A$2:$A$9</c:f>
              <c:strCache>
                <c:ptCount val="8"/>
                <c:pt idx="0">
                  <c:v>МП "Развитие образования в Большесельском МР"</c:v>
                </c:pt>
                <c:pt idx="1">
                  <c:v>МП "Социальная поддержка населения Большесельского МР"</c:v>
                </c:pt>
                <c:pt idx="2">
                  <c:v>МП "Развитие культуры и туризма в Большесельском МР"</c:v>
                </c:pt>
                <c:pt idx="3">
                  <c:v>МП "Обеспечение качественными коммунальными услугами населения БМР"</c:v>
                </c:pt>
                <c:pt idx="4">
                  <c:v>МП "Развитие системы муниципального управления на территории Большесельского МР"</c:v>
                </c:pt>
                <c:pt idx="5">
                  <c:v>МП  "Развитие дорожного хозяйства и транспорта в БМР"</c:v>
                </c:pt>
                <c:pt idx="6">
                  <c:v>МП "Создание условий для эффективного управления муниципальными финансами БМР"</c:v>
                </c:pt>
                <c:pt idx="7">
                  <c:v>Прочие МП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45.9</c:v>
                </c:pt>
                <c:pt idx="1">
                  <c:v>35.6</c:v>
                </c:pt>
                <c:pt idx="2">
                  <c:v>9.3000000000000007</c:v>
                </c:pt>
                <c:pt idx="3">
                  <c:v>0.3</c:v>
                </c:pt>
                <c:pt idx="4">
                  <c:v>1.8</c:v>
                </c:pt>
                <c:pt idx="5">
                  <c:v>2.9</c:v>
                </c:pt>
                <c:pt idx="6">
                  <c:v>2.9</c:v>
                </c:pt>
                <c:pt idx="7">
                  <c:v>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7D7-4962-B74F-D139003FEC3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explosion val="25"/>
          <c:cat>
            <c:strRef>
              <c:f>Лист1!$A$2:$A$9</c:f>
              <c:strCache>
                <c:ptCount val="8"/>
                <c:pt idx="0">
                  <c:v>МП "Развитие образования в Большесельском МР"</c:v>
                </c:pt>
                <c:pt idx="1">
                  <c:v>МП "Социальная поддержка населения Большесельского МР"</c:v>
                </c:pt>
                <c:pt idx="2">
                  <c:v>МП "Развитие культуры и туризма в Большесельском МР"</c:v>
                </c:pt>
                <c:pt idx="3">
                  <c:v>МП "Обеспечение качественными коммунальными услугами населения БМР"</c:v>
                </c:pt>
                <c:pt idx="4">
                  <c:v>МП "Развитие системы муниципального управления на территории Большесельского МР"</c:v>
                </c:pt>
                <c:pt idx="5">
                  <c:v>МП  "Развитие дорожного хозяйства и транспорта в БМР"</c:v>
                </c:pt>
                <c:pt idx="6">
                  <c:v>МП "Создание условий для эффективного управления муниципальными финансами БМР"</c:v>
                </c:pt>
                <c:pt idx="7">
                  <c:v>Прочие МП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7D7-4962-B74F-D139003FEC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200" baseline="0">
                <a:latin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aseline="0">
                <a:latin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 baseline="0">
                <a:latin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 baseline="0">
                <a:latin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200" baseline="0">
                <a:latin typeface="Times New Roman" pitchFamily="18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200" baseline="0">
                <a:latin typeface="Times New Roman" pitchFamily="18" charset="0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200" baseline="0">
                <a:latin typeface="Times New Roman" pitchFamily="18" charset="0"/>
              </a:defRPr>
            </a:pPr>
            <a:endParaRPr lang="ru-RU"/>
          </a:p>
        </c:txPr>
      </c:legendEntry>
      <c:legendEntry>
        <c:idx val="7"/>
        <c:txPr>
          <a:bodyPr/>
          <a:lstStyle/>
          <a:p>
            <a:pPr>
              <a:defRPr sz="1200" baseline="0">
                <a:latin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38103133926841287"/>
          <c:y val="1.1351546711869233E-3"/>
          <c:w val="0.33336609910058795"/>
          <c:h val="0.99629377938633779"/>
        </c:manualLayout>
      </c:layout>
      <c:overlay val="0"/>
      <c:txPr>
        <a:bodyPr/>
        <a:lstStyle/>
        <a:p>
          <a:pPr>
            <a:defRPr sz="1100" baseline="0">
              <a:latin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solidFill>
      <a:schemeClr val="accent4">
        <a:lumMod val="20000"/>
        <a:lumOff val="80000"/>
        <a:alpha val="45000"/>
      </a:schemeClr>
    </a:solidFill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0.29842</cdr:x>
      <cdr:y>0.78741</cdr:y>
    </cdr:from>
    <cdr:to>
      <cdr:x>0.48631</cdr:x>
      <cdr:y>0.85899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965725" y="5329783"/>
          <a:ext cx="1237651" cy="484507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>
            <a:alpha val="45000"/>
          </a:srgbClr>
        </a:solidFill>
        <a:ln xmlns:a="http://schemas.openxmlformats.org/drawingml/2006/main">
          <a:solidFill>
            <a:srgbClr val="00B05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520398</a:t>
          </a:r>
          <a:endParaRPr lang="ru-RU" sz="1800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0.48631</cdr:x>
      <cdr:y>0.78741</cdr:y>
    </cdr:from>
    <cdr:to>
      <cdr:x>0.66315</cdr:x>
      <cdr:y>0.85899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3168352" y="4752528"/>
          <a:ext cx="1152128" cy="432048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>
            <a:alpha val="45000"/>
          </a:srgbClr>
        </a:solidFill>
        <a:ln xmlns:a="http://schemas.openxmlformats.org/drawingml/2006/main">
          <a:solidFill>
            <a:srgbClr val="00B05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447761</a:t>
          </a:r>
          <a:endParaRPr lang="ru-RU" sz="1800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0.66315</cdr:x>
      <cdr:y>0.78741</cdr:y>
    </cdr:from>
    <cdr:to>
      <cdr:x>0.82894</cdr:x>
      <cdr:y>0.85899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4320480" y="4752528"/>
          <a:ext cx="1080120" cy="432048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>
            <a:alpha val="45000"/>
          </a:srgbClr>
        </a:solidFill>
        <a:ln xmlns:a="http://schemas.openxmlformats.org/drawingml/2006/main">
          <a:solidFill>
            <a:srgbClr val="00B05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532158</a:t>
          </a:r>
          <a:endParaRPr lang="ru-RU" sz="1800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0.29842</cdr:x>
      <cdr:y>0.85899</cdr:y>
    </cdr:from>
    <cdr:to>
      <cdr:x>0.48631</cdr:x>
      <cdr:y>0.93057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1944216" y="5184576"/>
          <a:ext cx="1224136" cy="432048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>
            <a:alpha val="45000"/>
          </a:srgbClr>
        </a:solidFill>
        <a:ln xmlns:a="http://schemas.openxmlformats.org/drawingml/2006/main">
          <a:solidFill>
            <a:srgbClr val="00B05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520398</a:t>
          </a:r>
          <a:endParaRPr lang="ru-RU" sz="1800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0.48631</cdr:x>
      <cdr:y>0.85899</cdr:y>
    </cdr:from>
    <cdr:to>
      <cdr:x>0.66315</cdr:x>
      <cdr:y>0.93057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3168352" y="5184576"/>
          <a:ext cx="1152128" cy="432048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>
            <a:alpha val="45000"/>
          </a:srgbClr>
        </a:solidFill>
        <a:ln xmlns:a="http://schemas.openxmlformats.org/drawingml/2006/main">
          <a:solidFill>
            <a:srgbClr val="00B05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447761</a:t>
          </a:r>
          <a:endParaRPr lang="ru-RU" sz="1800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0.66315</cdr:x>
      <cdr:y>0.85899</cdr:y>
    </cdr:from>
    <cdr:to>
      <cdr:x>0.82894</cdr:x>
      <cdr:y>0.93057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4320480" y="5184576"/>
          <a:ext cx="1080120" cy="432048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>
            <a:alpha val="45000"/>
          </a:srgbClr>
        </a:solidFill>
        <a:ln xmlns:a="http://schemas.openxmlformats.org/drawingml/2006/main">
          <a:solidFill>
            <a:srgbClr val="00B05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532158</a:t>
          </a:r>
          <a:endParaRPr lang="ru-RU" sz="1800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35ACC-5021-4654-A2E3-43018D05710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03425" y="744538"/>
            <a:ext cx="27908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5BB28-238F-4B1A-A5DE-B92A3662A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878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5BB28-238F-4B1A-A5DE-B92A3662AD8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198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000250" y="0"/>
            <a:ext cx="4857750" cy="9144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2571750" y="4572000"/>
            <a:ext cx="9144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2525151" y="711200"/>
            <a:ext cx="3829050" cy="3824224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2515831" y="4719819"/>
            <a:ext cx="3836084" cy="1468331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4403418" y="8743928"/>
            <a:ext cx="1501848" cy="302536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114550" y="8743928"/>
            <a:ext cx="2195792" cy="3048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5910663" y="8741664"/>
            <a:ext cx="441252" cy="3048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14900" y="366608"/>
            <a:ext cx="1143000" cy="7802033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90"/>
            <a:ext cx="4514850" cy="7802033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182112" y="8743928"/>
            <a:ext cx="1501848" cy="302536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2900" y="8741664"/>
            <a:ext cx="2743200" cy="3048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690872" y="8737600"/>
            <a:ext cx="441252" cy="304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3762450"/>
            <a:ext cx="4691616" cy="1816100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0100" y="2540001"/>
            <a:ext cx="4691616" cy="991343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543179" y="8742413"/>
            <a:ext cx="1501848" cy="302536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301519" y="8742413"/>
            <a:ext cx="2171700" cy="3048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050464" y="8740149"/>
            <a:ext cx="441252" cy="3048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426720"/>
            <a:ext cx="5431536" cy="1524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2640330" cy="6034617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134106" y="2133601"/>
            <a:ext cx="2640330" cy="6034617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426720"/>
            <a:ext cx="5431536" cy="1524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7823200"/>
            <a:ext cx="2640330" cy="6096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134106" y="7823200"/>
            <a:ext cx="2640330" cy="6096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42900" y="2282453"/>
            <a:ext cx="2640330" cy="5486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134106" y="2282453"/>
            <a:ext cx="2640330" cy="5486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426720"/>
            <a:ext cx="5431536" cy="1524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04800"/>
            <a:ext cx="4423410" cy="156464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42900" y="1996555"/>
            <a:ext cx="4423410" cy="803349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42900" y="2844800"/>
            <a:ext cx="5429250" cy="582900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448477" y="1339558"/>
            <a:ext cx="3239645" cy="575009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447530" y="1331756"/>
            <a:ext cx="3239645" cy="575009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1824" y="1524000"/>
            <a:ext cx="2571750" cy="27432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041824" y="4378179"/>
            <a:ext cx="2571750" cy="256032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497762" y="1388003"/>
            <a:ext cx="3154680" cy="560832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8000"/>
            <a:lum/>
          </a:blip>
          <a:srcRect/>
          <a:stretch>
            <a:fillRect l="-51000" r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6115050" y="0"/>
            <a:ext cx="742950" cy="9144000"/>
          </a:xfrm>
          <a:prstGeom prst="rect">
            <a:avLst/>
          </a:prstGeom>
          <a:blipFill>
            <a:blip r:embed="rId14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2900" y="426720"/>
            <a:ext cx="5429250" cy="1524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342900" y="2145888"/>
            <a:ext cx="5429250" cy="646176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3184452" y="8743928"/>
            <a:ext cx="1501848" cy="302536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342900" y="8743928"/>
            <a:ext cx="2743200" cy="3048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4688586" y="8741664"/>
            <a:ext cx="441252" cy="3048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8000"/>
            <a:lum/>
          </a:blip>
          <a:srcRect/>
          <a:stretch>
            <a:fillRect l="-51000" r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4744" y="2555776"/>
            <a:ext cx="4797152" cy="191450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для граждан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8760" y="4860032"/>
            <a:ext cx="4824536" cy="1584176"/>
          </a:xfrm>
        </p:spPr>
        <p:txBody>
          <a:bodyPr>
            <a:normAutofit fontScale="92500"/>
          </a:bodyPr>
          <a:lstStyle/>
          <a:p>
            <a:pPr algn="ctr"/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Решению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Собрания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представителей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15.12.2022 № 180 «О районном бюджете Большесельского МР на 2023 год и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плановый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период 2024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2025 г.» </a:t>
            </a:r>
          </a:p>
          <a:p>
            <a:pPr algn="ctr"/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48880" y="8440300"/>
            <a:ext cx="2673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 Большое Село,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2022г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158282"/>
            <a:ext cx="825951" cy="1424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megapedia.wiki/w/images/6/64/%D0%9A%D0%A076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096" y="190578"/>
            <a:ext cx="2249791" cy="2477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2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640" y="179512"/>
            <a:ext cx="6515100" cy="111760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Основные характеристики 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Большесельского района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5682616"/>
              </p:ext>
            </p:extLst>
          </p:nvPr>
        </p:nvGraphicFramePr>
        <p:xfrm>
          <a:off x="270892" y="1763688"/>
          <a:ext cx="6587108" cy="6768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860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136" y="326422"/>
            <a:ext cx="5730251" cy="104559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Динамика и 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структура</a:t>
            </a:r>
            <a:b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дохода 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бюджета </a:t>
            </a:r>
            <a:b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Большесельского района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2160304"/>
              </p:ext>
            </p:extLst>
          </p:nvPr>
        </p:nvGraphicFramePr>
        <p:xfrm>
          <a:off x="-99392" y="2231232"/>
          <a:ext cx="6840760" cy="6912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164464"/>
              </p:ext>
            </p:extLst>
          </p:nvPr>
        </p:nvGraphicFramePr>
        <p:xfrm>
          <a:off x="2348880" y="6732240"/>
          <a:ext cx="4104455" cy="194421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8208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08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208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08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089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860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</a:t>
                      </a:r>
                      <a:r>
                        <a:rPr lang="ru-RU" sz="11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r>
                        <a:rPr lang="en-US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31528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35527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35132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36436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41444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7897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4119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496328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574490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483304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409342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488721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026" name="Picture 2" descr="https://uprostim.com/wp-content/uploads/2021/05/image105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504" y="1331640"/>
            <a:ext cx="2520280" cy="303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53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8000"/>
            <a:lum/>
          </a:blip>
          <a:srcRect/>
          <a:stretch>
            <a:fillRect l="-57000" r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484" y="679734"/>
            <a:ext cx="5705822" cy="91500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СТРУКТУРА НАЛОГОВЫХ И НЕНАЛОГОВЫХ ДОХОДОВ РАЙОННОГО БЮДЖЕТА В 2023 ГОДУ</a:t>
            </a:r>
            <a:endParaRPr lang="ru-RU" sz="2400" cap="none" dirty="0">
              <a:ln w="1905"/>
              <a:solidFill>
                <a:schemeClr val="accent5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4958891"/>
              </p:ext>
            </p:extLst>
          </p:nvPr>
        </p:nvGraphicFramePr>
        <p:xfrm>
          <a:off x="332656" y="2123728"/>
          <a:ext cx="6408712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099" name="Picture 27" descr="https://uprostim.com/wp-content/uploads/2021/05/image023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24" y="6119664"/>
            <a:ext cx="519199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77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664" y="251520"/>
            <a:ext cx="6264696" cy="1368152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>Основные Мероприятия </a:t>
            </a:r>
            <a: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>увеличению поступлений налоговых и неналоговых доходов</a:t>
            </a:r>
            <a:b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>районного бюджета</a:t>
            </a:r>
            <a:endParaRPr lang="ru-RU" sz="20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704" y="3131840"/>
            <a:ext cx="5429250" cy="3685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92696" y="1639144"/>
            <a:ext cx="5616624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Планом мероприятий Администрации Большесельского МР по увеличению поступлений налоговых и неналоговых доходов бюджета и по повышению эффективности использования бюджетных средств на 2023 год</a:t>
            </a: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uprostim.com/wp-content/uploads/2021/05/image025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416" y="6588224"/>
            <a:ext cx="408184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93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88640" y="972697"/>
            <a:ext cx="1728192" cy="646973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12776" y="179512"/>
            <a:ext cx="4464496" cy="648072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89212" y="982797"/>
            <a:ext cx="2591916" cy="636874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53136" y="962598"/>
            <a:ext cx="2088232" cy="657073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Аналогия в семейном бюджете</a:t>
            </a:r>
            <a:endParaRPr lang="ru-RU" sz="1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88640" y="1763688"/>
            <a:ext cx="1693044" cy="1224136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</a:t>
            </a:r>
          </a:p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 лат. </a:t>
            </a:r>
            <a:r>
              <a:rPr lang="en-US" sz="1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dotatio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дар, </a:t>
            </a:r>
            <a:r>
              <a:rPr lang="ru-RU" sz="15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пожертвование)</a:t>
            </a:r>
            <a:endParaRPr lang="ru-RU" sz="15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989212" y="1763688"/>
            <a:ext cx="2591916" cy="1224136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Предоставляются без определения конкретной цели их использования</a:t>
            </a:r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53508" y="1763688"/>
            <a:ext cx="2087860" cy="1224136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даете своему ребенку «карманные деньги»</a:t>
            </a:r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88640" y="3131840"/>
            <a:ext cx="1693044" cy="1944216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</a:t>
            </a:r>
            <a:endParaRPr lang="en-US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 лат. </a:t>
            </a:r>
            <a:r>
              <a:rPr lang="en-US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ubsidium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поддержка)</a:t>
            </a:r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989212" y="3131840"/>
            <a:ext cx="2591916" cy="1944216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Предоставляются на условиях долевого софинансирования расходов других бюджетов</a:t>
            </a:r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53508" y="3131840"/>
            <a:ext cx="2072456" cy="1944216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добавляете свои деньги к накопленным вашим ребенком деньгам, для того чтобы он купил себе телефон</a:t>
            </a:r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88640" y="5220072"/>
            <a:ext cx="1693044" cy="1512168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</a:t>
            </a:r>
          </a:p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 лат. </a:t>
            </a:r>
            <a:r>
              <a:rPr lang="en-US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ubvenire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приходить на помощь)</a:t>
            </a:r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989212" y="5220072"/>
            <a:ext cx="2591916" cy="1512168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Предоставляются на финансирование «переданных» другим публично-нормативным образованиям полномочий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653136" y="5220072"/>
            <a:ext cx="2088232" cy="1512168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даете своему ребенку деньги и отправляете его в магазин купить продукты (по списку)</a:t>
            </a:r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50" name="Picture 26" descr="https://avatars.mds.yandex.net/get-zen_doc/4612968/pub_608bedac6943ee1462797a8a_608bfc9c9fe819495bfd5bc3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2" y="6294552"/>
            <a:ext cx="338437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75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39000" r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648" y="477141"/>
            <a:ext cx="6515100" cy="111760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Финансовая помощь муниципальному району из областного и федерального бюджета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5935111"/>
              </p:ext>
            </p:extLst>
          </p:nvPr>
        </p:nvGraphicFramePr>
        <p:xfrm>
          <a:off x="116632" y="1403648"/>
          <a:ext cx="6515100" cy="603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376027"/>
              </p:ext>
            </p:extLst>
          </p:nvPr>
        </p:nvGraphicFramePr>
        <p:xfrm>
          <a:off x="1628800" y="5580112"/>
          <a:ext cx="4752528" cy="172819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144690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128684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73461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28290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74895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16783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20902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149971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350909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336477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314979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310460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3996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1360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026" name="Picture 2" descr="https://uprostim.com/wp-content/uploads/2021/05/image18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530" y="6738295"/>
            <a:ext cx="2104163" cy="236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59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l="-54000" r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70" y="1431210"/>
            <a:ext cx="4029622" cy="4364925"/>
          </a:xfrm>
          <a:prstGeom prst="rect">
            <a:avLst/>
          </a:prstGeom>
          <a:noFill/>
          <a:effectLst>
            <a:glow rad="127000">
              <a:schemeClr val="accent6">
                <a:lumMod val="20000"/>
                <a:lumOff val="8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664" y="251520"/>
            <a:ext cx="6172200" cy="1037464"/>
          </a:xfrm>
        </p:spPr>
        <p:txBody>
          <a:bodyPr>
            <a:normAutofit/>
          </a:bodyPr>
          <a:lstStyle/>
          <a:p>
            <a:pPr algn="ctr"/>
            <a:r>
              <a:rPr lang="ru-RU" sz="2700" dirty="0">
                <a:effectLst/>
                <a:latin typeface="Times New Roman" pitchFamily="18" charset="0"/>
                <a:cs typeface="Times New Roman" pitchFamily="18" charset="0"/>
              </a:rPr>
              <a:t>Отраслевая структура расходов бюджетов</a:t>
            </a:r>
            <a:endParaRPr lang="ru-RU" dirty="0">
              <a:effectLst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542" y="5076057"/>
            <a:ext cx="3719543" cy="3845758"/>
          </a:xfrm>
          <a:prstGeom prst="rect">
            <a:avLst/>
          </a:prstGeom>
          <a:noFill/>
          <a:effectLst>
            <a:glow rad="127000">
              <a:schemeClr val="accent6">
                <a:lumMod val="20000"/>
                <a:lumOff val="8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9045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8000"/>
            <a:lum/>
          </a:blip>
          <a:srcRect/>
          <a:stretch>
            <a:fillRect l="-57000" r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068588"/>
              </p:ext>
            </p:extLst>
          </p:nvPr>
        </p:nvGraphicFramePr>
        <p:xfrm>
          <a:off x="639924" y="5367681"/>
          <a:ext cx="5688632" cy="2496367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16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585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lang="ru-RU" sz="14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400" b="1" i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400" b="1" i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400" b="1" i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81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Программные расходы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571416</a:t>
                      </a:r>
                      <a:endParaRPr lang="ru-RU" sz="1400" b="1" i="1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486036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422472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513141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99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расходы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38417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34362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22289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15117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61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Условно-утвержденные расходы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3000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3900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60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609833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520398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447761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532158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371128" y="8081168"/>
            <a:ext cx="6226224" cy="76470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муниципальные программы размещены на официальном сайте Администрации Большесельского муниципального района 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большесельский-район.рф/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documents/605.html</a:t>
            </a:r>
            <a:endParaRPr lang="ru-RU" sz="1400" b="1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028723" y="2026360"/>
            <a:ext cx="4320480" cy="3312368"/>
          </a:xfrm>
          <a:prstGeom prst="rect">
            <a:avLst/>
          </a:prstGeom>
        </p:spPr>
        <p:txBody>
          <a:bodyPr vert="horz" anchor="ctr"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проект Бюджета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Большесельского муниципального района по расходам формируется и исполняется по программам в соответствии с Бюджетным кодексом Российской Федерации</a:t>
            </a:r>
          </a:p>
        </p:txBody>
      </p:sp>
      <p:pic>
        <p:nvPicPr>
          <p:cNvPr id="1026" name="Picture 2" descr="https://uprostim.com/wp-content/uploads/2021/05/image068-1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" y="-34776"/>
            <a:ext cx="3104102" cy="413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680" y="755576"/>
            <a:ext cx="5832648" cy="129614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Непрограммные направления расходов</a:t>
            </a:r>
            <a:br>
              <a:rPr lang="ru-RU" sz="3200" dirty="0" smtClean="0"/>
            </a:br>
            <a:r>
              <a:rPr lang="ru-RU" sz="1400" dirty="0" smtClean="0"/>
              <a:t>тыс. руб.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2236827"/>
              </p:ext>
            </p:extLst>
          </p:nvPr>
        </p:nvGraphicFramePr>
        <p:xfrm>
          <a:off x="332656" y="2245770"/>
          <a:ext cx="6192685" cy="34950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296142"/>
                <a:gridCol w="1368154"/>
                <a:gridCol w="1152126"/>
                <a:gridCol w="1296144"/>
                <a:gridCol w="1080119"/>
              </a:tblGrid>
              <a:tr h="1584960"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органов местного самоуправления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Ревизионная комиссия Большесельского МР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Резервный фонд по предупреждению и ликвидации ЧС и последствий стихийных бедствий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2022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36983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38417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31710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34362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19677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22289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14005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15117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6" name="Picture 6" descr="https://uprostim.com/wp-content/uploads/2021/05/image15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00" y="5724128"/>
            <a:ext cx="3503817" cy="341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103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l="-50000" r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696" y="251520"/>
            <a:ext cx="5429250" cy="11929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/>
              <a:t>Участие большесельского муниципального района в реализации региональных проектов, </a:t>
            </a:r>
            <a:r>
              <a:rPr lang="ru-RU" sz="1600" dirty="0" smtClean="0"/>
              <a:t>тыс. руб.</a:t>
            </a:r>
            <a:endParaRPr lang="ru-RU" sz="1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0080087"/>
              </p:ext>
            </p:extLst>
          </p:nvPr>
        </p:nvGraphicFramePr>
        <p:xfrm>
          <a:off x="404663" y="1547813"/>
          <a:ext cx="5976665" cy="308356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304257"/>
                <a:gridCol w="1440160"/>
                <a:gridCol w="1163350"/>
                <a:gridCol w="106889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Регионального проекта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«Финансовая поддержка семей при рождении детей»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13343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8173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«Современная школа»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13869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8173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3000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https://uprostim.com/wp-content/uploads/2021/05/image14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16" y="6192316"/>
            <a:ext cx="362097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441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3000"/>
            <a:lum/>
          </a:blip>
          <a:srcRect/>
          <a:stretch>
            <a:fillRect l="-39000" r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0728" y="971600"/>
            <a:ext cx="4928507" cy="13989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dirty="0">
                <a:effectLst/>
                <a:latin typeface="Times New Roman" pitchFamily="18" charset="0"/>
                <a:cs typeface="Times New Roman" pitchFamily="18" charset="0"/>
              </a:rPr>
              <a:t>такое «Бюджет для граждан</a:t>
            </a:r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>»?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6923" y="2843808"/>
            <a:ext cx="6122311" cy="5007045"/>
          </a:xfrm>
        </p:spPr>
        <p:txBody>
          <a:bodyPr>
            <a:normAutofit/>
          </a:bodyPr>
          <a:lstStyle/>
          <a:p>
            <a:pPr marL="0" lvl="0" indent="355600" algn="ctr">
              <a:spcBef>
                <a:spcPts val="0"/>
              </a:spcBef>
              <a:buClrTx/>
              <a:buNone/>
            </a:pPr>
            <a:r>
              <a:rPr lang="ru-RU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1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форма образования и расходования денежных средств, предназначенных для финансового обеспечения задач и функций государства и местного </a:t>
            </a:r>
            <a:r>
              <a:rPr lang="ru-RU" sz="1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самоуправления. В Большесельском МР бюджет составляется на 3 года</a:t>
            </a:r>
            <a:endParaRPr lang="en-US" sz="1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55600">
              <a:spcBef>
                <a:spcPts val="0"/>
              </a:spcBef>
              <a:buClrTx/>
              <a:buNone/>
            </a:pPr>
            <a:endParaRPr lang="ru-RU" sz="1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55600" algn="ctr">
              <a:spcBef>
                <a:spcPts val="0"/>
              </a:spcBef>
              <a:buClrTx/>
              <a:buNone/>
            </a:pPr>
            <a:r>
              <a:rPr lang="ru-RU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 для граждан </a:t>
            </a:r>
            <a:r>
              <a:rPr lang="ru-RU" sz="1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документ, содержащий основные положения проекта закона о бюджете и отчета о его исполнении в доступной и понятной форме, разрабатываемый в целях ознакомления граждан с основными целями, задачами и приоритетными направлениями бюджетной политики, обоснованиями бюджетных расходов, планируемыми и достигнутыми результатами использования бюджетных ассигнований</a:t>
            </a:r>
            <a:endParaRPr lang="en-US" sz="1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55600">
              <a:spcBef>
                <a:spcPts val="0"/>
              </a:spcBef>
              <a:buClrTx/>
              <a:buNone/>
            </a:pPr>
            <a:endParaRPr lang="ru-RU" sz="1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Розанова МВ\Documents\Бюджет для граждан\Человечки\18-20211129_18125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800" y="6372957"/>
            <a:ext cx="338437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44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21" y="539552"/>
            <a:ext cx="6515100" cy="111760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Структура расходов районного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разрезе муниципальных программ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2425959"/>
              </p:ext>
            </p:extLst>
          </p:nvPr>
        </p:nvGraphicFramePr>
        <p:xfrm>
          <a:off x="476672" y="1907704"/>
          <a:ext cx="6192688" cy="707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050249"/>
              </p:ext>
            </p:extLst>
          </p:nvPr>
        </p:nvGraphicFramePr>
        <p:xfrm>
          <a:off x="4869160" y="1475656"/>
          <a:ext cx="1656184" cy="77476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7949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12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747640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223001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172891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45261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1311</a:t>
                      </a: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8648</a:t>
                      </a: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14154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14448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6322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39,6%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r>
                        <a:rPr lang="ru-RU" sz="16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  <a:p>
                      <a:pPr algn="ctr"/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8,5%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12%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1,4%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2,6%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1,6%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1,3%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026" name="Picture 2" descr="https://uprostim.com/wp-content/uploads/2021/05/image15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4128"/>
            <a:ext cx="2928835" cy="285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24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0648" y="107504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МП «Развитие образования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Большесельском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муниципальном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районе»</a:t>
            </a:r>
          </a:p>
        </p:txBody>
      </p:sp>
      <p:pic>
        <p:nvPicPr>
          <p:cNvPr id="12290" name="Picture 2" descr="https://avatars.mds.yandex.net/get-altay/758053/2a000001619b06c26f985787dcbce2fcc606/XX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604" y="753835"/>
            <a:ext cx="2702396" cy="1854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coolsen.ru/wp-content/uploads/2021/11/376-20211129_18134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040" y="736022"/>
            <a:ext cx="2160240" cy="18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16632" y="2626232"/>
            <a:ext cx="6624736" cy="6410264"/>
          </a:xfrm>
          <a:prstGeom prst="roundRect">
            <a:avLst>
              <a:gd name="adj" fmla="val 14987"/>
            </a:avLst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5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55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обеспечение высокого качества муниципального образования в соответствии с меняющимися запросами населения и перспективными задачами  развития экономики </a:t>
            </a:r>
            <a:r>
              <a:rPr lang="ru-RU" sz="15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района</a:t>
            </a:r>
          </a:p>
          <a:p>
            <a:r>
              <a:rPr lang="ru-RU" sz="15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рамках программы будут реализованы </a:t>
            </a:r>
            <a:r>
              <a:rPr lang="ru-RU" sz="15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15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общую сумму</a:t>
            </a:r>
            <a:r>
              <a:rPr lang="ru-RU" sz="15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223001 тыс. руб.:</a:t>
            </a:r>
            <a:endParaRPr lang="ru-RU" sz="155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Предоставление муниципальных услуг МОУ Большесельский центр развития и творчества – </a:t>
            </a:r>
            <a:r>
              <a:rPr lang="ru-RU" sz="15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8873 тыс. руб.</a:t>
            </a:r>
          </a:p>
          <a:p>
            <a:r>
              <a:rPr lang="ru-RU" sz="15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на организацию образовательного процесса составят </a:t>
            </a:r>
            <a:r>
              <a:rPr lang="ru-RU" sz="15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197690</a:t>
            </a:r>
            <a:r>
              <a:rPr lang="ru-RU" sz="15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 </a:t>
            </a:r>
            <a:r>
              <a:rPr lang="ru-RU" sz="15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(услуги по дошкольному образования будут предоставлены 357 детям, 730 обучающимся);</a:t>
            </a:r>
          </a:p>
          <a:p>
            <a:r>
              <a:rPr lang="ru-RU" sz="15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антитеррористическую защищенность учреждений образования выделяется </a:t>
            </a:r>
            <a:r>
              <a:rPr lang="ru-RU" sz="15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2810 тыс. руб.;</a:t>
            </a:r>
          </a:p>
          <a:p>
            <a:r>
              <a:rPr lang="ru-RU" sz="15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поддержку опеки и попечительства будет направлено </a:t>
            </a:r>
            <a:r>
              <a:rPr lang="ru-RU" sz="15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13128</a:t>
            </a:r>
            <a:r>
              <a:rPr lang="ru-RU" sz="15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 </a:t>
            </a:r>
            <a:r>
              <a:rPr lang="ru-RU" sz="15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(на выплату пособий на содержание 20 детей в семье опекуна, 36 детей в приемной семье, выплата вознаграждения 36 приемным родителям, содержание службы сопровождения опекаемых детей, выплата льгот по коммунальным услугам приемным семьям);</a:t>
            </a:r>
          </a:p>
          <a:p>
            <a:r>
              <a:rPr lang="ru-RU" sz="15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деятельности органов опеки и попечительства </a:t>
            </a:r>
            <a:r>
              <a:rPr lang="ru-RU" sz="15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500</a:t>
            </a:r>
            <a:r>
              <a:rPr lang="ru-RU" sz="15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 </a:t>
            </a:r>
            <a:r>
              <a:rPr lang="ru-RU" sz="15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(1 человек).</a:t>
            </a:r>
          </a:p>
        </p:txBody>
      </p:sp>
    </p:spTree>
    <p:extLst>
      <p:ext uri="{BB962C8B-B14F-4D97-AF65-F5344CB8AC3E}">
        <p14:creationId xmlns:p14="http://schemas.microsoft.com/office/powerpoint/2010/main" val="424413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72716" y="173673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МП «Социальная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поддержка населения Большесельского муниципального района»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6632" y="820004"/>
            <a:ext cx="6624736" cy="8216492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Цели программы</a:t>
            </a:r>
            <a:r>
              <a:rPr lang="ru-RU" sz="14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- реализация государственных полномочий в сфере социальной поддержки, социальной защиты и социального обслуживания населения, установленных федеральным и региональным законодательством, реализация мер, направленных на  повышение качества, адресности и доступности государственных услуг; - улучшение качества жизни детей и </a:t>
            </a:r>
          </a:p>
          <a:p>
            <a:r>
              <a:rPr lang="ru-RU" sz="14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семей с несовершеннолетними детьми, обеспечение </a:t>
            </a:r>
          </a:p>
          <a:p>
            <a:r>
              <a:rPr lang="ru-RU" sz="14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функционирования системы отдыха и оздоровления в муниципальном районе, обеспечение отдыха и оздоровления детей  в оздоровительных учреждениях ЯО; - вовлечение некоммерческих организаций в </a:t>
            </a:r>
          </a:p>
          <a:p>
            <a:r>
              <a:rPr lang="ru-RU" sz="14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решение задач социального развития района.</a:t>
            </a:r>
          </a:p>
          <a:p>
            <a:r>
              <a:rPr lang="ru-RU" sz="145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рамках программы будут реализованы </a:t>
            </a:r>
            <a:r>
              <a:rPr lang="ru-RU" sz="14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145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общую сумму</a:t>
            </a:r>
            <a:r>
              <a:rPr lang="ru-RU" sz="145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172891 </a:t>
            </a:r>
            <a:r>
              <a:rPr lang="ru-RU" sz="145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руб.:</a:t>
            </a:r>
            <a:endParaRPr lang="ru-RU" sz="145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Предоставление выплат, пособий и компенсаций на </a:t>
            </a:r>
            <a:r>
              <a:rPr lang="ru-RU" sz="14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67830 тыс. руб. </a:t>
            </a:r>
            <a:r>
              <a:rPr lang="ru-RU" sz="14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(количество получателей выплат 3991 чел.);</a:t>
            </a:r>
          </a:p>
          <a:p>
            <a:r>
              <a:rPr lang="ru-RU" sz="14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Содержание МУ «Комплексный центр социального обслуживания населения» </a:t>
            </a:r>
            <a:r>
              <a:rPr lang="ru-RU" sz="14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80963 тыс. руб. </a:t>
            </a:r>
            <a:r>
              <a:rPr lang="ru-RU" sz="14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(количество получателей услуг учреждения 3991 чел., количество коечных мест на базе отделения временного проживания – 28);</a:t>
            </a:r>
          </a:p>
          <a:p>
            <a:r>
              <a:rPr lang="ru-RU" sz="14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социальную поддержку семей с детьми, инвалидов, ветеранов, граждан в трудной жизненной ситуации </a:t>
            </a:r>
            <a:r>
              <a:rPr lang="ru-RU" sz="14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6639 тыс. руб. </a:t>
            </a:r>
            <a:r>
              <a:rPr lang="ru-RU" sz="14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(количество семей с детьми, получающих социальную помощь 50, детей, получающих единовременную выплату к началу учебного года 188 чел., количество малоимущих граждан, получающих адресную социальную помощь 150 чел.);</a:t>
            </a:r>
          </a:p>
          <a:p>
            <a:r>
              <a:rPr lang="ru-RU" sz="14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Выплата ежемесячных пенсий за выслугу лет муниципальным служащим </a:t>
            </a:r>
            <a:r>
              <a:rPr lang="ru-RU" sz="14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1621 тыс. руб. </a:t>
            </a:r>
            <a:r>
              <a:rPr lang="ru-RU" sz="14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(количество получателей 38 чел.);</a:t>
            </a:r>
          </a:p>
          <a:p>
            <a:r>
              <a:rPr lang="ru-RU" sz="14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региональный проект «Финансовая поддержка семей при рождении детей предусмотрено </a:t>
            </a:r>
            <a:r>
              <a:rPr lang="ru-RU" sz="14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13343 тыс. руб. </a:t>
            </a:r>
            <a:r>
              <a:rPr lang="ru-RU" sz="14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(количество получателей денежных выплат 105 чел.);</a:t>
            </a:r>
          </a:p>
          <a:p>
            <a:r>
              <a:rPr lang="ru-RU" sz="14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оздоровление и отдых детей направлено </a:t>
            </a:r>
            <a:r>
              <a:rPr lang="ru-RU" sz="14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2445 тыс. руб. </a:t>
            </a:r>
            <a:r>
              <a:rPr lang="ru-RU" sz="14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(планируется направить в летние лагеря на базе 5 образовательных учреждений и в выездные оздоровительные лагеря 372 ребенка)</a:t>
            </a:r>
          </a:p>
          <a:p>
            <a:r>
              <a:rPr lang="ru-RU" sz="14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поддержку  деятельности общественного объединения ветеранов выделяется </a:t>
            </a:r>
            <a:r>
              <a:rPr lang="ru-RU" sz="14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 тыс. руб., </a:t>
            </a:r>
            <a:r>
              <a:rPr lang="ru-RU" sz="14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софинансирование субсидии социально ориентированным некоммерческим организациям </a:t>
            </a:r>
            <a:r>
              <a:rPr lang="ru-RU" sz="14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 тыс. руб.</a:t>
            </a:r>
          </a:p>
        </p:txBody>
      </p:sp>
      <p:pic>
        <p:nvPicPr>
          <p:cNvPr id="2050" name="Picture 2" descr="https://coolsen.ru/wp-content/uploads/2021/11/458-20211129_18135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160" y="1043608"/>
            <a:ext cx="2989387" cy="221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25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15676" y="611560"/>
            <a:ext cx="3816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МП «Развитие градостроительной деятельности в Большесельском муниципальном районе»</a:t>
            </a:r>
          </a:p>
        </p:txBody>
      </p:sp>
      <p:sp>
        <p:nvSpPr>
          <p:cNvPr id="2" name="AutoShape 2" descr="Сельское хозяйств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https://uprostim.com/wp-content/uploads/2021/05/image063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44" y="6623720"/>
            <a:ext cx="201960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fondgkh.ru/upload/iblock/e97/e9774955c519c5672f624ecab91535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158" y="388616"/>
            <a:ext cx="2899951" cy="1934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82079" y="2411760"/>
            <a:ext cx="6391548" cy="4211960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программы</a:t>
            </a:r>
          </a:p>
          <a:p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эффективного управления территорией и создание комфортных условий для проживания граждан посредством градостроительной деятельности</a:t>
            </a:r>
          </a:p>
          <a:p>
            <a:endParaRPr lang="ru-RU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рамках программы будут реализованы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общую сумму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300 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том числе:</a:t>
            </a:r>
          </a:p>
          <a:p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Описание границ территориальных зон установленными правилами землепользования и застройки 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200 тыс. руб.;</a:t>
            </a:r>
          </a:p>
          <a:p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Описание местоположения границ населенных пунктов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100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44623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0000"/>
            <a:lum/>
          </a:blip>
          <a:srcRect/>
          <a:stretch>
            <a:fillRect l="-20000" r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8933" y="216632"/>
            <a:ext cx="65624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МП «Обеспечение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общественного порядка и противодействие преступности на территории Большесельского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МР»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6631" y="3851920"/>
            <a:ext cx="6624735" cy="4968552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7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сокращение количества лиц, погибших в результате дорожно-транспортных происшествий и сокращение количества дорожно-транспортных происшествий с пострадавшими; - формирование у подростков и молодежи культуры здоровья, мотивации к здоровому образу жизни, негативное отношение  к употреблению </a:t>
            </a:r>
            <a:r>
              <a:rPr lang="ru-RU" sz="17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психоактивных</a:t>
            </a:r>
            <a:r>
              <a:rPr lang="ru-RU" sz="1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веществ; профилактика безнадзорности, правонарушений, защита прав несовершеннолетних. </a:t>
            </a:r>
          </a:p>
          <a:p>
            <a:r>
              <a:rPr lang="ru-RU" sz="17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рамках программы будут реализованы </a:t>
            </a:r>
            <a:r>
              <a:rPr lang="ru-RU" sz="1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17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общую сумму</a:t>
            </a:r>
            <a:r>
              <a:rPr lang="ru-RU" sz="17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47 </a:t>
            </a:r>
            <a:r>
              <a:rPr lang="ru-RU" sz="17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 </a:t>
            </a:r>
            <a:r>
              <a:rPr lang="ru-RU" sz="17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том числе</a:t>
            </a:r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пропаганду культуры поведения участников дорожного движения при взаимодействии с РОВД, создание «уголков» безопасности дорожного движения в образовательных учреждениях 2 шт. - </a:t>
            </a:r>
            <a:r>
              <a:rPr lang="ru-RU" sz="1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тыс. руб</a:t>
            </a:r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обслуживание камер видеонаблюдения </a:t>
            </a:r>
            <a:r>
              <a:rPr lang="ru-RU" sz="1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32 тыс. руб</a:t>
            </a:r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r>
              <a:rPr lang="ru-RU" sz="17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Изготовление буклетов по тематике «Противодействие терроризму» </a:t>
            </a:r>
            <a:r>
              <a:rPr lang="ru-RU" sz="1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тыс. руб</a:t>
            </a:r>
            <a:r>
              <a:rPr lang="ru-RU" sz="1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5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https://uprostim.com/wp-content/uploads/2021/05/image17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" y="971600"/>
            <a:ext cx="226434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904" y="1403647"/>
            <a:ext cx="3960440" cy="2219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22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2656" y="323528"/>
            <a:ext cx="6264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МП «Защита населения и территории Большесельского муниципального района от чрезвычайных  ситуаций, обеспечение пожарной безопасности и безопасности людей на водных объектах»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" y="1523857"/>
            <a:ext cx="3131300" cy="2639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s://uprostim.com/wp-content/uploads/2021/05/image066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972" y="2123728"/>
            <a:ext cx="2819596" cy="225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33266" y="4283968"/>
            <a:ext cx="6364086" cy="4376554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программы: </a:t>
            </a:r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повышение </a:t>
            </a:r>
            <a:r>
              <a:rPr lang="ru-RU" sz="17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уровня </a:t>
            </a:r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защиты населения и </a:t>
            </a:r>
          </a:p>
          <a:p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территории Большесельского МР от чрезвычайных ситуаций; - обеспечение надежной защиты населения от последствий ЧС, создание, развитие и организация эксплуатация Системы-112</a:t>
            </a:r>
          </a:p>
          <a:p>
            <a:endParaRPr lang="ru-RU" sz="17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7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рамках программы будут реализованы </a:t>
            </a:r>
            <a:r>
              <a:rPr lang="ru-RU" sz="1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17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общую сумму</a:t>
            </a:r>
            <a:r>
              <a:rPr lang="ru-RU" sz="17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1869 </a:t>
            </a:r>
            <a:r>
              <a:rPr lang="ru-RU" sz="17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 </a:t>
            </a:r>
            <a:r>
              <a:rPr lang="ru-RU" sz="17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том числе</a:t>
            </a:r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на содержание единой диспетчерской службы района </a:t>
            </a:r>
            <a:r>
              <a:rPr lang="ru-RU" sz="1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1839 тыс. руб</a:t>
            </a:r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 на обучение населения в области ГО, приобретение оборудования по ГО и ЧС 30</a:t>
            </a:r>
            <a:r>
              <a:rPr lang="ru-RU" sz="1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тыс. руб</a:t>
            </a:r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7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467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08720" y="218069"/>
            <a:ext cx="5733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МП «Развитие  культуры в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Большесельском  муниципальном  районе» </a:t>
            </a:r>
          </a:p>
        </p:txBody>
      </p:sp>
      <p:pic>
        <p:nvPicPr>
          <p:cNvPr id="8194" name="Picture 2" descr="https://b1.culture.ru/c/7967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656" y="877634"/>
            <a:ext cx="2946715" cy="1979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88640" y="2857041"/>
            <a:ext cx="6552728" cy="6107447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7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- </a:t>
            </a:r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17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качества и доступности услуг в сфере культуры, расширение  возможностей для духовного развития населения Большесельского муниципального </a:t>
            </a:r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района.</a:t>
            </a:r>
          </a:p>
          <a:p>
            <a:r>
              <a:rPr lang="ru-RU" sz="17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рамках программы будут реализованы </a:t>
            </a:r>
            <a:r>
              <a:rPr lang="ru-RU" sz="1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17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общую сумму</a:t>
            </a:r>
            <a:r>
              <a:rPr lang="ru-RU" sz="17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45261 </a:t>
            </a:r>
            <a:r>
              <a:rPr lang="ru-RU" sz="17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 </a:t>
            </a:r>
            <a:r>
              <a:rPr lang="ru-RU" sz="17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том числе</a:t>
            </a:r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Поддержка доступа граждан к библиотечным ресурсам </a:t>
            </a:r>
            <a:r>
              <a:rPr lang="ru-RU" sz="1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11657 тыс. руб</a:t>
            </a:r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 в </a:t>
            </a:r>
            <a:r>
              <a:rPr lang="ru-RU" sz="17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комплектование книжных фондов библиотек 151 тыс. руб. (количество посещений библиотек, а также мероприятий, проводимых в библиотеках 122 тыс. чел.);</a:t>
            </a:r>
          </a:p>
          <a:p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работы Детской музыкальной школы </a:t>
            </a:r>
            <a:r>
              <a:rPr lang="ru-RU" sz="1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4447</a:t>
            </a:r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 </a:t>
            </a:r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(количество обучающихся 60 детей);</a:t>
            </a:r>
          </a:p>
          <a:p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Функционирование учреждений культуры </a:t>
            </a:r>
            <a:r>
              <a:rPr lang="ru-RU" sz="1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22676 тыс. руб.,</a:t>
            </a:r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проведение мероприятий </a:t>
            </a:r>
            <a:r>
              <a:rPr lang="ru-RU" sz="1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660 тыс. руб. </a:t>
            </a:r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(планируется проведение новогодних мероприятий, масленичных гуляний, мероприятий к Дню Села, Дню Победы, общероссийского дня библиотек, акции «Ночь искусств», фестивалей «Созвучие», «Рябина зреет в сентябре», «Дом дружбы» и др.);</a:t>
            </a:r>
          </a:p>
          <a:p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административно-хозяйственное обслуживание учреждений культуры направлено </a:t>
            </a:r>
            <a:r>
              <a:rPr lang="ru-RU" sz="1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4868 тыс. руб.;</a:t>
            </a:r>
          </a:p>
          <a:p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выполнение задач по антитеррористической защищенности учреждений </a:t>
            </a:r>
            <a:r>
              <a:rPr lang="ru-RU" sz="1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953</a:t>
            </a:r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2" name="Picture 2" descr="https://uprostim.com/wp-content/uploads/2021/05/image019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610" y="877634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uprostim.com/wp-content/uploads/2021/05/image079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152" y="542701"/>
            <a:ext cx="2161791" cy="236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50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4664" y="218069"/>
            <a:ext cx="5733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МП «Развитие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физической культуры и спорта в Большесельском муниципальном районе»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67382" y="971600"/>
            <a:ext cx="6552728" cy="5760640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7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</a:p>
          <a:p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для всех категорий и групп населения условий </a:t>
            </a:r>
          </a:p>
          <a:p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занятия физической культурой и спортом, </a:t>
            </a:r>
          </a:p>
          <a:p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массовым спортом, в </a:t>
            </a:r>
            <a:r>
              <a:rPr lang="ru-RU" sz="17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повышение уровня </a:t>
            </a:r>
          </a:p>
          <a:p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обеспеченности населения объектами спорта</a:t>
            </a:r>
          </a:p>
          <a:p>
            <a:r>
              <a:rPr lang="ru-RU" sz="17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рамках программы будут реализованы </a:t>
            </a:r>
            <a:r>
              <a:rPr lang="ru-RU" sz="1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17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общую сумму</a:t>
            </a:r>
            <a:r>
              <a:rPr lang="ru-RU" sz="17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992 тыс</a:t>
            </a:r>
            <a:r>
              <a:rPr lang="ru-RU" sz="17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руб. </a:t>
            </a:r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Основными направлениями расходования являются: участие сборных команд района в областных соревнованиях, проведение районных и межмуниципальных спортивных мероприятий, укрепление материально-технической базы физкультуры и спорта, приобретение спортивного инвентаря, содержание и техническое обслуживание четырех спортивных сооружений.</a:t>
            </a:r>
          </a:p>
          <a:p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Количество участников в районных соревнованиях 2224 чел., в областных соревнованиях 464 чел.</a:t>
            </a:r>
            <a:r>
              <a:rPr lang="ru-RU" sz="17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Планируется проведение 64 </a:t>
            </a:r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спортивных мероприятий (волейбольный турнир памяти Мельникова А.Б., турнир по футболу памяти Черных С.В., турнир по хоккею с шайбой памяти </a:t>
            </a:r>
            <a:r>
              <a:rPr lang="ru-RU" sz="17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Бесстрахова</a:t>
            </a:r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Е.В., спортивные соревнования, посвященные Дню Победы, Дню физкультурника, </a:t>
            </a:r>
            <a:r>
              <a:rPr lang="ru-RU" sz="17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ню здоровья и др., тестирование населения на соответствие требованиям ГТО)</a:t>
            </a:r>
            <a:endParaRPr lang="ru-RU" sz="17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sun9-32.userapi.com/impg/yE97MtyaKtH8ymioRWViC_XxeD0wD0udnYVAXw/Uf5V4-OSm2A.jpg?size=1600x1200&amp;quality=95&amp;sign=6ef994fa5d8931c682d57cc297862c5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6876256"/>
            <a:ext cx="2784310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rostim.com/wp-content/uploads/2021/05/image14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124" y="6876256"/>
            <a:ext cx="314216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rostim.com/wp-content/uploads/2021/05/image14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2238" y="683568"/>
            <a:ext cx="1771363" cy="186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98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4704" y="218069"/>
            <a:ext cx="5733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МП «Обеспечение качественными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коммунальными  услугами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населения Большесельского  муниципального района»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60648" y="2805544"/>
            <a:ext cx="6408712" cy="4142720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5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</a:p>
          <a:p>
            <a:r>
              <a:rPr lang="ru-RU" sz="16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качества и надежности предоставления жилищно-коммунальных услуг населению Большесельского МР</a:t>
            </a:r>
          </a:p>
          <a:p>
            <a:r>
              <a:rPr lang="ru-RU" sz="165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рамках программы будут реализованы </a:t>
            </a:r>
            <a:r>
              <a:rPr lang="ru-RU" sz="165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165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общую сумму</a:t>
            </a:r>
            <a:r>
              <a:rPr lang="ru-RU" sz="165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1311 </a:t>
            </a:r>
            <a:r>
              <a:rPr lang="ru-RU" sz="165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</a:t>
            </a:r>
            <a:r>
              <a:rPr lang="ru-RU" sz="16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sz="16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том числе:</a:t>
            </a:r>
          </a:p>
          <a:p>
            <a:r>
              <a:rPr lang="ru-RU" sz="16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содержание гидротехнического сооружения </a:t>
            </a:r>
            <a:r>
              <a:rPr lang="ru-RU" sz="16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450 тыс. руб</a:t>
            </a:r>
            <a:r>
              <a:rPr lang="ru-RU" sz="16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.; На строительство и содержание колодцев </a:t>
            </a:r>
            <a:r>
              <a:rPr lang="ru-RU" sz="165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6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61 тыс. руб</a:t>
            </a:r>
            <a:r>
              <a:rPr lang="ru-RU" sz="16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 рамках реализации мероприятий программы развития водоснабжения и водоотведения и очистки сточных вод</a:t>
            </a:r>
            <a:r>
              <a:rPr lang="ru-RU" sz="165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50" i="1" dirty="0">
              <a:solidFill>
                <a:schemeClr val="tx1"/>
              </a:solidFill>
            </a:endParaRPr>
          </a:p>
        </p:txBody>
      </p:sp>
      <p:pic>
        <p:nvPicPr>
          <p:cNvPr id="5124" name="Picture 4" descr="https://i.mycdn.me/i?r=AzEPZsRbOZEKgBhR0XGMT1RkMto97_F78U7v-VX8a0OJJ6aKTM5SRkZCeTgDn6uOy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86297" y="1149360"/>
            <a:ext cx="2483063" cy="1656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www.marshruty.ru/PhotoFiles/8/5/2/5/85254d41509a4bd0915fdff54613cb68/large/IMG_90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6948264"/>
            <a:ext cx="2915512" cy="1938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63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4664" y="323528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МП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«Развитие молодежной политики и патриотическое воспитание в Большесельском  муниципальном районе»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86786" y="2793056"/>
            <a:ext cx="6556435" cy="4270272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условий для раскрытия и развития потенциала молодежи на основе созданного в районе современного и комфортного жизненного пространства и повышение социальной и экономической активности молодого поколения</a:t>
            </a:r>
            <a:endParaRPr lang="ru-RU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рамках программы будут реализованы </a:t>
            </a:r>
            <a:r>
              <a:rPr 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общую </a:t>
            </a:r>
            <a:r>
              <a:rPr lang="ru-RU" sz="16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сумму</a:t>
            </a:r>
            <a:r>
              <a:rPr lang="ru-RU" sz="1600" b="1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794 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руб.:</a:t>
            </a:r>
            <a:endParaRPr lang="ru-RU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содержание МУ «Большесельский молодежный центр»;</a:t>
            </a:r>
          </a:p>
          <a:p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мероприятий в сфере молодежной политики, патриотическое воспитание молодежи, </a:t>
            </a:r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спортивных соревнований, посвященных </a:t>
            </a: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Дню Победы, Дню </a:t>
            </a:r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физкультурника, </a:t>
            </a: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Дню </a:t>
            </a:r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здоровья, участие в ежегодной акции «Лыжня России», «Мы сердце области – мы часть большой России», марафонах и полумарафонах на территории Ярославской области и др., организацию </a:t>
            </a: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работы общественных объединений волонтерский отряд «Вверх</a:t>
            </a:r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Клуб молодых семей «Крепкая семья</a:t>
            </a:r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sun9-6.userapi.com/impg/c855536/v855536903/202753/rpL0Nq5jZVI.jpg?size=2560x1707&amp;quality=96&amp;sign=0d0da3d8befd984d0edfdcf512326cf8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969859"/>
            <a:ext cx="2736304" cy="1824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65.userapi.com/impf/c629522/v629522122/11762/wQPSGAc2B-g.jpg?size=604x403&amp;quality=96&amp;sign=b913e8de8e46e57aea2d0bb3a6d15976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004" y="969859"/>
            <a:ext cx="2732534" cy="18231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rostim.com/wp-content/uploads/2021/05/image17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796" y="6228184"/>
            <a:ext cx="4173204" cy="312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699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5927" y="179512"/>
            <a:ext cx="5193008" cy="57606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Основные термины</a:t>
            </a:r>
            <a:endParaRPr lang="ru-RU" sz="3200" dirty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8404" y="819312"/>
            <a:ext cx="6336114" cy="936104"/>
          </a:xfrm>
          <a:prstGeom prst="rect">
            <a:avLst/>
          </a:prstGeom>
          <a:solidFill>
            <a:schemeClr val="accent6">
              <a:lumMod val="20000"/>
              <a:lumOff val="80000"/>
              <a:alpha val="33000"/>
            </a:schemeClr>
          </a:solidFill>
          <a:ln>
            <a:solidFill>
              <a:srgbClr val="92D05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это поступающие в бюджет средства: налоги, платежи и сборы, средства из вышестоящих бюджетов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1238" y="1835696"/>
            <a:ext cx="6336114" cy="1152128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  <a:ln>
            <a:solidFill>
              <a:srgbClr val="92D05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это выплачиваемые из бюджета денежные средства на социальные выплаты населению, оказание муниципальных услуг, капитальное строительство и другие нужды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61238" y="3131840"/>
            <a:ext cx="6333280" cy="1296144"/>
          </a:xfrm>
          <a:prstGeom prst="round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92D05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Консолидированный бюджет 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свод бюджетов бюджетной системы на соответствующей территории (без</a:t>
            </a:r>
          </a:p>
          <a:p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учета межбюджетных трансфертов между этими бюджетами)</a:t>
            </a:r>
          </a:p>
        </p:txBody>
      </p:sp>
      <p:pic>
        <p:nvPicPr>
          <p:cNvPr id="2050" name="Picture 2" descr="C:\Users\Розанова МВ\Documents\Бюджет для граждан\Человечки\1555053095_image0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168" y="7041752"/>
            <a:ext cx="2132856" cy="190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61237" y="4572000"/>
            <a:ext cx="6333281" cy="2088232"/>
          </a:xfrm>
          <a:prstGeom prst="rect">
            <a:avLst/>
          </a:prstGeom>
          <a:solidFill>
            <a:schemeClr val="accent6">
              <a:lumMod val="20000"/>
              <a:lumOff val="80000"/>
              <a:alpha val="55000"/>
            </a:schemeClr>
          </a:solidFill>
          <a:ln>
            <a:solidFill>
              <a:srgbClr val="92D05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документ муниципального стратегического планирования, представляющий собой комплекс взаимоувязанных по задачам, срокам и ресурсам мероприятий, реализуемых органами местного самоуправления для достижения целей и задач социально-экономического развития муниципального образования в определенной сфере </a:t>
            </a:r>
            <a:endParaRPr 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1238" y="6804248"/>
            <a:ext cx="4607922" cy="2160240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solidFill>
              <a:srgbClr val="92D05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Ведомственная целевая программа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подпрограмма муниципальной программы, документ, содержащий 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скоординированных мероприятий, направленных на решение конкретной задачи подпрограммы государственной программы, а также измеряемые целевые индикаторы</a:t>
            </a:r>
          </a:p>
        </p:txBody>
      </p:sp>
    </p:spTree>
    <p:extLst>
      <p:ext uri="{BB962C8B-B14F-4D97-AF65-F5344CB8AC3E}">
        <p14:creationId xmlns:p14="http://schemas.microsoft.com/office/powerpoint/2010/main" val="279323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0648" y="107504"/>
            <a:ext cx="64749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МП «Развитие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системы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муниципального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управления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 территории Большесельского муниципального района»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65132" y="1060125"/>
            <a:ext cx="6474916" cy="7904363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5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  <a:r>
              <a:rPr lang="ru-RU" sz="16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- повышение уровня </a:t>
            </a:r>
          </a:p>
          <a:p>
            <a:r>
              <a:rPr lang="ru-RU" sz="16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правовой культуры населения </a:t>
            </a:r>
          </a:p>
          <a:p>
            <a:r>
              <a:rPr lang="ru-RU" sz="16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Большесельского МР; - содействие социально-экономическому развитию Большесельского </a:t>
            </a:r>
          </a:p>
          <a:p>
            <a:r>
              <a:rPr lang="ru-RU" sz="16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МР путем повышения эффективности </a:t>
            </a:r>
          </a:p>
          <a:p>
            <a:r>
              <a:rPr lang="ru-RU" sz="16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использования муниципального имущества; </a:t>
            </a:r>
          </a:p>
          <a:p>
            <a:r>
              <a:rPr lang="ru-RU" sz="16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повышение эффективности и </a:t>
            </a:r>
            <a:r>
              <a:rPr lang="ru-RU" sz="165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результатив</a:t>
            </a:r>
            <a:r>
              <a:rPr lang="ru-RU" sz="16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r>
              <a:rPr lang="ru-RU" sz="165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ности</a:t>
            </a:r>
            <a:r>
              <a:rPr lang="ru-RU" sz="16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муниципальной службы в БМР на основе </a:t>
            </a:r>
          </a:p>
          <a:p>
            <a:r>
              <a:rPr lang="ru-RU" sz="16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комплексного и системного планирования развития муниципальной службы; - организация транспортного и хозяйственного обслуживания ОМСУ; - обеспечение хранения, комплектования, учета и использования документов Архивного фонда.</a:t>
            </a:r>
          </a:p>
          <a:p>
            <a:r>
              <a:rPr lang="ru-RU" sz="165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рамках программы будут реализованы </a:t>
            </a:r>
            <a:r>
              <a:rPr lang="ru-RU" sz="165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165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общую сумму</a:t>
            </a:r>
            <a:r>
              <a:rPr lang="ru-RU" sz="165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8648</a:t>
            </a:r>
            <a:r>
              <a:rPr lang="ru-RU" sz="16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5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руб., </a:t>
            </a:r>
            <a:r>
              <a:rPr lang="ru-RU" sz="165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том числе:</a:t>
            </a:r>
          </a:p>
          <a:p>
            <a:r>
              <a:rPr lang="ru-RU" sz="16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обучение муниципальных служащих </a:t>
            </a:r>
            <a:r>
              <a:rPr lang="ru-RU" sz="16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50 тыс. руб</a:t>
            </a:r>
            <a:r>
              <a:rPr lang="ru-RU" sz="16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r>
              <a:rPr lang="ru-RU" sz="16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реализацию мероприятий по управлению и распоряжению муниципальной собственностью </a:t>
            </a:r>
            <a:r>
              <a:rPr lang="ru-RU" sz="16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500</a:t>
            </a:r>
            <a:r>
              <a:rPr lang="ru-RU" sz="16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 </a:t>
            </a:r>
            <a:r>
              <a:rPr lang="ru-RU" sz="16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(оценка рыночной стоимости 10 объектов муниципальной собственности, проведение технической инвентаризации 15 объектов недвижимости, составляющих казну муниципального района, выполнение кадастровых работ в отношении 20 земельных участков);</a:t>
            </a:r>
            <a:endParaRPr lang="ru-RU" sz="165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условий для постоянного хранения документов Архивного фонда </a:t>
            </a:r>
            <a:r>
              <a:rPr lang="ru-RU" sz="165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443</a:t>
            </a:r>
            <a:r>
              <a:rPr lang="ru-RU" sz="165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5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руб.;</a:t>
            </a:r>
          </a:p>
          <a:p>
            <a:r>
              <a:rPr lang="ru-RU" sz="165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автотранспортного и хозяйственного обслуживания администрации Большесельского МР </a:t>
            </a:r>
            <a:r>
              <a:rPr lang="ru-RU" sz="165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7655</a:t>
            </a:r>
            <a:r>
              <a:rPr lang="ru-RU" sz="165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5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  <a:r>
              <a:rPr lang="ru-RU" sz="165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(обеспечение транспортного обслуживания администрации БМР, обеспечение хозяйственного и санитарного состояния рабочих мест, бесперебойной работы компьютерной техники</a:t>
            </a:r>
            <a:r>
              <a:rPr lang="ru-RU" sz="1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098" name="Picture 2" descr="https://uprostim.com/wp-content/uploads/2021/05/image054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144" y="683568"/>
            <a:ext cx="2366922" cy="280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69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8640" y="251520"/>
            <a:ext cx="6453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МП «Информационное общество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Большесельском муниципальном районе»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88640" y="3059832"/>
            <a:ext cx="6453336" cy="3168352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</a:p>
          <a:p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Информирование  населения Большесельского муниципального района о деятельности органов местного самоуправления,  органов исполнительной и законодательной власти Ярославской области</a:t>
            </a:r>
          </a:p>
          <a:p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рамках программы будут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направлены средства на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общую сумму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1857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содержание редакции газеты «Большесельские вести».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жидаемым результатом является выход в свет 102 номеров газеты «Большесельские вести» в год.</a:t>
            </a:r>
            <a:endParaRPr lang="ru-RU" dirty="0"/>
          </a:p>
        </p:txBody>
      </p:sp>
      <p:pic>
        <p:nvPicPr>
          <p:cNvPr id="2052" name="Picture 4" descr="https://uprostim.com/wp-content/uploads/2021/05/image14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3" y="6228184"/>
            <a:ext cx="3761484" cy="313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un9-14.userapi.com/impf/c622125/v622125684/3fa3f/0U7B2AFZQSk.jpg?size=2016x1429&amp;quality=96&amp;sign=4ac19177ea4751bc7bdf331037836df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129" y="1043608"/>
            <a:ext cx="2736304" cy="1939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26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6712" y="395536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МП «Развитие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дорожного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хозяйства 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транспорта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Большесельском  муниципальном  районе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Бухалов ИА\Desktop\фотки\мероприятия\мост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9" b="13822"/>
          <a:stretch/>
        </p:blipFill>
        <p:spPr bwMode="auto">
          <a:xfrm>
            <a:off x="324136" y="1041867"/>
            <a:ext cx="3353680" cy="1662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36464" y="3018647"/>
            <a:ext cx="6332896" cy="5945842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75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</a:p>
          <a:p>
            <a:r>
              <a:rPr lang="ru-RU" sz="17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устойчивого функционирования и развития дорожной сети Большесельского МР; обеспечение качества и доступности предоставления транспортных услуг населению Большесельского МР.</a:t>
            </a:r>
          </a:p>
          <a:p>
            <a:r>
              <a:rPr lang="ru-RU" sz="175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рамках программы будут реализованы </a:t>
            </a:r>
            <a:r>
              <a:rPr lang="ru-RU" sz="175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175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общую сумму</a:t>
            </a:r>
            <a:r>
              <a:rPr lang="ru-RU" sz="175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14154 </a:t>
            </a:r>
            <a:r>
              <a:rPr lang="ru-RU" sz="175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руб., </a:t>
            </a:r>
            <a:r>
              <a:rPr lang="ru-RU" sz="175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том числе:</a:t>
            </a:r>
          </a:p>
          <a:p>
            <a:r>
              <a:rPr lang="ru-RU" sz="17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развитие сети автомобильных дорог  общего пользования местного значения </a:t>
            </a:r>
            <a:r>
              <a:rPr lang="ru-RU" sz="17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10984 </a:t>
            </a:r>
            <a:r>
              <a:rPr lang="ru-RU" sz="17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 </a:t>
            </a:r>
            <a:r>
              <a:rPr lang="ru-RU" sz="17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(расчистка дорог от снега, летнее содержание дорог и текущий ремонт, проектные и кадастровые работы, капитальный ремонт, из них ремонт а/дороги  </a:t>
            </a:r>
            <a:r>
              <a:rPr lang="ru-RU" sz="17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Рождество-Медведково, </a:t>
            </a:r>
            <a:r>
              <a:rPr lang="ru-RU" sz="175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Девницы</a:t>
            </a:r>
            <a:r>
              <a:rPr lang="ru-RU" sz="17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-Медведково, Большое Село-</a:t>
            </a:r>
            <a:r>
              <a:rPr lang="ru-RU" sz="175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Чумжино</a:t>
            </a:r>
            <a:r>
              <a:rPr lang="ru-RU" sz="17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5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ст.Лом</a:t>
            </a:r>
            <a:r>
              <a:rPr lang="ru-RU" sz="17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-Нестерово, Митино-</a:t>
            </a:r>
            <a:r>
              <a:rPr lang="ru-RU" sz="175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Кадино</a:t>
            </a:r>
            <a:r>
              <a:rPr lang="ru-RU" sz="17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);</a:t>
            </a:r>
            <a:endParaRPr lang="ru-RU" sz="175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7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возмещение затрат по межмуниципальным перевозкам </a:t>
            </a:r>
            <a:r>
              <a:rPr lang="ru-RU" sz="17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3120 </a:t>
            </a:r>
            <a:r>
              <a:rPr lang="ru-RU" sz="17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</a:t>
            </a:r>
            <a:r>
              <a:rPr lang="ru-RU" sz="17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r>
              <a:rPr lang="ru-RU" sz="17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Предоставление социальных услуг отдельным </a:t>
            </a:r>
            <a:r>
              <a:rPr lang="ru-RU" sz="17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категориям </a:t>
            </a:r>
            <a:r>
              <a:rPr lang="ru-RU" sz="17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граждан при проезде общественным транспортом </a:t>
            </a:r>
            <a:r>
              <a:rPr lang="ru-RU" sz="17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ru-RU" sz="17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 </a:t>
            </a:r>
            <a:r>
              <a:rPr lang="ru-RU" sz="17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(проезд детей из многодетных семей и лиц, находящихся под наблюдением в связи с туберкулезом)</a:t>
            </a:r>
          </a:p>
        </p:txBody>
      </p:sp>
      <p:pic>
        <p:nvPicPr>
          <p:cNvPr id="3074" name="Picture 2" descr="https://uprostim.com/wp-content/uploads/2021/05/image104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800" y="1041867"/>
            <a:ext cx="2962200" cy="197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7127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2656" y="672408"/>
            <a:ext cx="3888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МП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«Развитие сельского хозяйства в Большесельском муниципальном районе»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https://fs01.cap.ru/www19/minselhoz/news/2019/07/16/4d662e01-aed7-482d-b719-a46cb6a4278c/hd_dsc_0118_q5krbwg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71" y="6872646"/>
            <a:ext cx="3116427" cy="2078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25171" y="2339752"/>
            <a:ext cx="6377712" cy="4248472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</a:p>
          <a:p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эффективного и устойчивого развития аграрной экономики, способной конкурировать на рынках сельскохозяйственной продукции и обеспечивающей достойный уровень жизни сельского населения района</a:t>
            </a:r>
          </a:p>
          <a:p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безопасных условий для жизни, здоровья и досуга населения муниципального района</a:t>
            </a:r>
          </a:p>
          <a:p>
            <a:endParaRPr lang="ru-RU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рамках программы будут реализованы задачи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сумму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362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мероприятий при осуществлении деятельности по обращению с животными без владельцев в части отлова, содержания и возврата животных на прежние места их обитания</a:t>
            </a:r>
            <a:endParaRPr lang="ru-RU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uprostim.com/wp-content/uploads/2021/05/image12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520" y="299751"/>
            <a:ext cx="2236363" cy="19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3301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4620" y="899592"/>
            <a:ext cx="3672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МП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«Энергоэффективность в Большесельском муниципальном районе»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8596" y="3131841"/>
            <a:ext cx="6336704" cy="3024336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</a:p>
          <a:p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использования энергетических ресурсов в Большесельском муниципальном районе</a:t>
            </a:r>
          </a:p>
          <a:p>
            <a:endParaRPr lang="ru-RU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рамках программы будут реализованы задачи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сумму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руб.,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средства будут направлены на мероприятия по актуализации схем теплоснабжения в сельских поселениях</a:t>
            </a:r>
          </a:p>
        </p:txBody>
      </p:sp>
      <p:pic>
        <p:nvPicPr>
          <p:cNvPr id="2050" name="Picture 2" descr="https://uprostim.com/wp-content/uploads/2021/05/image061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770" y="540469"/>
            <a:ext cx="2564904" cy="256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prahtarsk.ru/upload/iblock/b1b/b1bb5f5e54bd5e4aadff5e20a5183c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96" y="6588224"/>
            <a:ext cx="4104456" cy="2308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675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60649" y="251520"/>
            <a:ext cx="6408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МП «Создание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условий для эффективного управления муниципальными финансами в Большесельском муниципальном районе»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60649" y="3110533"/>
            <a:ext cx="6408712" cy="5853955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5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6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65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равных условий для устойчивого исполнения расходных обязательств муниципальных </a:t>
            </a:r>
            <a:r>
              <a:rPr lang="ru-RU" sz="16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образований </a:t>
            </a:r>
            <a:r>
              <a:rPr lang="ru-RU" sz="165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района и повышения качества  управления  муниципальными  финансами</a:t>
            </a:r>
          </a:p>
          <a:p>
            <a:r>
              <a:rPr lang="ru-RU" sz="165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рамках программы будут реализованы </a:t>
            </a:r>
            <a:r>
              <a:rPr lang="ru-RU" sz="165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165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общую сумму</a:t>
            </a:r>
            <a:r>
              <a:rPr lang="ru-RU" sz="165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9006 </a:t>
            </a:r>
            <a:r>
              <a:rPr lang="ru-RU" sz="165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руб., </a:t>
            </a:r>
            <a:r>
              <a:rPr lang="ru-RU" sz="165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том числе</a:t>
            </a:r>
            <a:r>
              <a:rPr lang="ru-RU" sz="16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6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Дотации на выравнивание бюджетной обеспеченности сельским поселениям в 2022 году запланированы в сумме </a:t>
            </a:r>
            <a:r>
              <a:rPr lang="ru-RU" sz="16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220 тыс. руб</a:t>
            </a:r>
            <a:r>
              <a:rPr lang="ru-RU" sz="16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r>
              <a:rPr lang="ru-RU" sz="16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обеспечение казначейской системы исполнения бюджета </a:t>
            </a:r>
            <a:r>
              <a:rPr lang="ru-RU" sz="16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1102 тыс. руб. </a:t>
            </a:r>
            <a:r>
              <a:rPr lang="ru-RU" sz="16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(сопровождение и актуализация программного обеспечения бюджетного процесса);</a:t>
            </a:r>
          </a:p>
          <a:p>
            <a:r>
              <a:rPr lang="ru-RU" sz="16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финансовых ресурсов с последующим распределением на соответствующие муниципальные программы, в том числе на повышение тарифов на коммунальные услуги для учреждений бюджетной сферы </a:t>
            </a:r>
            <a:r>
              <a:rPr lang="ru-RU" sz="16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4420 тыс. руб.</a:t>
            </a:r>
            <a:r>
              <a:rPr lang="ru-RU" sz="16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на развитие материально-технической базы, повышение оснащенности, проведение ремонтов учреждений бюджетной сферы зарезервировано </a:t>
            </a:r>
            <a:r>
              <a:rPr lang="ru-RU" sz="16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2288 тыс. руб.</a:t>
            </a:r>
            <a:r>
              <a:rPr lang="ru-RU" sz="16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на исполнение Указов Президента РФ в части оплаты труда работников муниципальных учреждений зарезервировано </a:t>
            </a:r>
            <a:r>
              <a:rPr lang="ru-RU" sz="165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976 тыс. руб</a:t>
            </a:r>
            <a:r>
              <a:rPr lang="ru-RU" sz="165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i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s://coolsen.ru/wp-content/uploads/2021/11/292-20211129_1813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064" y="1248693"/>
            <a:ext cx="2235777" cy="186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avatars.mds.yandex.net/get-altay/933207/2a000001619b1ca6780f6e2b0e1e09f363b1/XX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248693"/>
            <a:ext cx="2376264" cy="1782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28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0000"/>
            <a:lum/>
          </a:blip>
          <a:srcRect/>
          <a:stretch>
            <a:fillRect l="-54000" r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768" y="251520"/>
            <a:ext cx="6515100" cy="698982"/>
          </a:xfrm>
        </p:spPr>
        <p:txBody>
          <a:bodyPr/>
          <a:lstStyle/>
          <a:p>
            <a:pPr algn="ctr"/>
            <a:r>
              <a:rPr lang="ru-RU" dirty="0">
                <a:effectLst/>
                <a:latin typeface="Times New Roman" pitchFamily="18" charset="0"/>
                <a:cs typeface="Times New Roman" pitchFamily="18" charset="0"/>
              </a:rPr>
              <a:t>Обратная связь</a:t>
            </a:r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1365176" y="2699794"/>
            <a:ext cx="4244282" cy="3312366"/>
          </a:xfrm>
          <a:prstGeom prst="snip2DiagRect">
            <a:avLst/>
          </a:prstGeom>
          <a:solidFill>
            <a:srgbClr val="E8FFA7">
              <a:alpha val="44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Свои вопросы и предложения Вы можете направить в финансовое управление администрации Большесельского МР</a:t>
            </a:r>
          </a:p>
          <a:p>
            <a:pPr marL="0" marR="0" lvl="0" indent="3619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тел. (руководитель) </a:t>
            </a: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3619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</a:t>
            </a:r>
            <a:r>
              <a:rPr kumimoji="0" lang="ru-RU" sz="1600" b="1" i="1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7(48542)2-93-11; </a:t>
            </a: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3619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ru-RU" sz="1600" b="1" i="1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исполнители) +7(48542)2-93-39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3619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1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3619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адрес: 152360, Ярославская область, Большесельский район, с. Большое Село, пл. Советская, д. </a:t>
            </a: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</a:t>
            </a:r>
            <a:endParaRPr kumimoji="0" lang="ru-RU" sz="1600" b="1" i="1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3619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e-mail</a:t>
            </a:r>
            <a:r>
              <a:rPr kumimoji="0" lang="ru-RU" sz="1600" b="1" i="1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finbselo@mail.ru</a:t>
            </a:r>
            <a:endParaRPr kumimoji="0" lang="ru-RU" sz="1600" b="1" i="1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13" t="40187" r="29801" b="22633"/>
          <a:stretch/>
        </p:blipFill>
        <p:spPr bwMode="auto">
          <a:xfrm>
            <a:off x="1090216" y="6228184"/>
            <a:ext cx="4725149" cy="2689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 descr="https://uprostim.com/wp-content/uploads/2021/05/image18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922" y="1115617"/>
            <a:ext cx="158417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84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8000"/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2656" y="467544"/>
            <a:ext cx="6336704" cy="8568952"/>
          </a:xfrm>
        </p:spPr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buClrTx/>
              <a:buNone/>
            </a:pP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Конституцией Российской Федерации определены права и гарантии граждан нашей страны:</a:t>
            </a:r>
            <a:endParaRPr lang="en-US" sz="1800" b="1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Tx/>
              <a:buNone/>
            </a:pPr>
            <a:endParaRPr lang="ru-RU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на образование;</a:t>
            </a:r>
            <a:endParaRPr lang="ru-RU" sz="1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ru-RU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на участие в культурной жизни и доступ к культурным </a:t>
            </a: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ценностям;</a:t>
            </a:r>
            <a:endParaRPr lang="ru-RU" sz="1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ru-RU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на благоприятную окружающую </a:t>
            </a: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среду;</a:t>
            </a:r>
            <a:endParaRPr lang="ru-RU" sz="1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ru-RU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на охрану здоровья и медицинскую </a:t>
            </a: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помощь;</a:t>
            </a:r>
            <a:endParaRPr lang="ru-RU" sz="1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на </a:t>
            </a:r>
            <a:r>
              <a:rPr lang="ru-RU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социальное обеспечение и </a:t>
            </a: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т.д.</a:t>
            </a:r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Чтобы </a:t>
            </a:r>
            <a:r>
              <a:rPr lang="ru-RU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обеспечить эти обязательства у государства должны быть средства, которые необходимо собрать и </a:t>
            </a: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распределить.</a:t>
            </a:r>
          </a:p>
          <a:p>
            <a:pPr marL="0" lvl="0" indent="0">
              <a:spcBef>
                <a:spcPts val="0"/>
              </a:spcBef>
              <a:buClrTx/>
              <a:buNone/>
            </a:pPr>
            <a:endParaRPr lang="ru-RU" sz="18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Совокупность </a:t>
            </a:r>
            <a:r>
              <a:rPr lang="ru-RU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денежных средств, которые собирает и расходует государство для финансового обеспечения своих задач и функций – это и есть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может, кому-то еще невдомек: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– наш народный, родной КОШЕЛЕК!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наполняем мы ночью и днем!!!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 больше положим – тем больше возьмем</a:t>
            </a:r>
            <a:r>
              <a:rPr lang="ru-RU" sz="1800" dirty="0"/>
              <a:t>.</a:t>
            </a:r>
            <a:endParaRPr lang="ru-RU" sz="1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 произошло от старофранцузского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bougette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en-US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сумка, кошелёк»</a:t>
            </a:r>
            <a:endParaRPr lang="ru-RU" sz="1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8" name="Picture 4" descr="Кошелек для монет Сумка для денег, кошелек, еда, аксессуары, роялти png thumbnail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44" y="7020272"/>
            <a:ext cx="1944216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836712" y="7020273"/>
            <a:ext cx="1567418" cy="600364"/>
          </a:xfrm>
          <a:prstGeom prst="snip2DiagRect">
            <a:avLst/>
          </a:prstGeom>
          <a:solidFill>
            <a:srgbClr val="92D050">
              <a:alpha val="5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с двумя вырезанными противолежащими углами 3"/>
          <p:cNvSpPr/>
          <p:nvPr/>
        </p:nvSpPr>
        <p:spPr>
          <a:xfrm>
            <a:off x="4620834" y="7020272"/>
            <a:ext cx="1528328" cy="636472"/>
          </a:xfrm>
          <a:prstGeom prst="snip2DiagRect">
            <a:avLst/>
          </a:prstGeom>
          <a:solidFill>
            <a:srgbClr val="92D050">
              <a:alpha val="5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углом вверх 8"/>
          <p:cNvSpPr/>
          <p:nvPr/>
        </p:nvSpPr>
        <p:spPr>
          <a:xfrm>
            <a:off x="4620834" y="7656744"/>
            <a:ext cx="980188" cy="864096"/>
          </a:xfrm>
          <a:prstGeom prst="bentUpArrow">
            <a:avLst/>
          </a:prstGeom>
          <a:solidFill>
            <a:srgbClr val="92D050">
              <a:alpha val="5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углом вверх 9"/>
          <p:cNvSpPr/>
          <p:nvPr/>
        </p:nvSpPr>
        <p:spPr>
          <a:xfrm rot="5400000">
            <a:off x="1652939" y="7656744"/>
            <a:ext cx="936104" cy="936104"/>
          </a:xfrm>
          <a:prstGeom prst="bentUpArrow">
            <a:avLst/>
          </a:prstGeom>
          <a:solidFill>
            <a:srgbClr val="92D050">
              <a:alpha val="5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88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7842" y="201226"/>
            <a:ext cx="5429250" cy="1008112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/>
              <a:t>Сбалансированность бюджета</a:t>
            </a:r>
            <a:endParaRPr lang="ru-RU" sz="3000" dirty="0"/>
          </a:p>
        </p:txBody>
      </p:sp>
      <p:sp>
        <p:nvSpPr>
          <p:cNvPr id="4" name="AutoShape 14" descr="https://pbs.twimg.com/media/EqTKDUIXEAA2h-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6" descr="https://pbs.twimg.com/media/EqTKDUIXEAA2h-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8" descr="https://pbs.twimg.com/media/EqTKDUIXEAA2h-9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8" name="Picture 24" descr="https://krivosheina.ru/wp-content/uploads/2018/11/Sbalansirovannost-strategicheskih-tselej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00" y="1259632"/>
            <a:ext cx="6095054" cy="2743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55575" y="4002774"/>
            <a:ext cx="3328052" cy="929266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бюджета над доходами – 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</a:t>
            </a:r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641067" y="4002774"/>
            <a:ext cx="3028293" cy="929266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бюджета над расходами – 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</a:t>
            </a:r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55575" y="5076056"/>
            <a:ext cx="6513785" cy="3960440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бюджета </a:t>
            </a: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один из основополагающих принципов формирования и исполнения бюджета, состоящий  в равновесии  бюджетных расходов и источников их финансирования.</a:t>
            </a:r>
          </a:p>
          <a:p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нехватки денежных средств, для того, чтобы все принятые обязательства власти перед обществом были исполнены, изыскиваются источники финансирования дефицита бюджета. Самый простой способ – использовать средства, оставшиеся в бюджете с прошлого года. Однако, если таковых нет, привлекаются банковские кредиты. Заемные средства необходимо возвращать, а также уплачивать по ним проценты. В Большесельском муниципальном районе муниципальный долг отсутствует. </a:t>
            </a:r>
          </a:p>
        </p:txBody>
      </p:sp>
    </p:spTree>
    <p:extLst>
      <p:ext uri="{BB962C8B-B14F-4D97-AF65-F5344CB8AC3E}">
        <p14:creationId xmlns:p14="http://schemas.microsoft.com/office/powerpoint/2010/main" val="1666323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l="-51000" r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04231" y="-479976"/>
            <a:ext cx="7864212" cy="1932341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000" cap="none" dirty="0">
                <a:ln w="11430"/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Бюджетная система </a:t>
            </a:r>
            <a:br>
              <a:rPr lang="ru-RU" sz="3000" cap="none" dirty="0">
                <a:ln w="11430"/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000" cap="none" dirty="0">
                <a:ln w="11430"/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Ярославской области</a:t>
            </a:r>
            <a:r>
              <a:rPr lang="ru-RU" sz="2800" cap="none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cap="none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cap="none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-963488" y="4485134"/>
            <a:ext cx="6172200" cy="12534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pc="0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Бюджетная система Большесельского МР</a:t>
            </a:r>
            <a:br>
              <a:rPr lang="ru-RU" spc="0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pc="0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 flipH="1">
            <a:off x="1157780" y="6432097"/>
            <a:ext cx="182988" cy="1080121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2122612" y="6432097"/>
            <a:ext cx="342165" cy="1255717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3831030" y="1115616"/>
            <a:ext cx="2077781" cy="981933"/>
          </a:xfrm>
          <a:prstGeom prst="snip2Diag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Областной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endParaRPr 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с одним вырезанным углом 4"/>
          <p:cNvSpPr/>
          <p:nvPr/>
        </p:nvSpPr>
        <p:spPr>
          <a:xfrm>
            <a:off x="1069879" y="3516323"/>
            <a:ext cx="1630534" cy="968811"/>
          </a:xfrm>
          <a:prstGeom prst="snip1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бюджета городских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округов</a:t>
            </a:r>
            <a:endParaRPr 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вырезанными соседними углами 5"/>
          <p:cNvSpPr/>
          <p:nvPr/>
        </p:nvSpPr>
        <p:spPr>
          <a:xfrm>
            <a:off x="214290" y="7687814"/>
            <a:ext cx="2079404" cy="982669"/>
          </a:xfrm>
          <a:prstGeom prst="snip2Same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бюджет муниципального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района</a:t>
            </a:r>
            <a:endParaRPr 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с двумя вырезанными соседними углами 26"/>
          <p:cNvSpPr/>
          <p:nvPr/>
        </p:nvSpPr>
        <p:spPr>
          <a:xfrm>
            <a:off x="3831029" y="3597772"/>
            <a:ext cx="2077781" cy="982669"/>
          </a:xfrm>
          <a:prstGeom prst="snip2Same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 бюджетов муниципальных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районов</a:t>
            </a:r>
            <a:endParaRPr 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с одним вырезанным углом 27"/>
          <p:cNvSpPr/>
          <p:nvPr/>
        </p:nvSpPr>
        <p:spPr>
          <a:xfrm flipH="1">
            <a:off x="4646297" y="2323375"/>
            <a:ext cx="1876601" cy="1159578"/>
          </a:xfrm>
          <a:prstGeom prst="snip1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80 бюджетов городских и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сельских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поселений</a:t>
            </a:r>
            <a:endParaRPr 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2700414" y="2097549"/>
            <a:ext cx="1248158" cy="1329773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4095311" y="2097549"/>
            <a:ext cx="0" cy="1329773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4221088" y="2097549"/>
            <a:ext cx="504056" cy="360962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с двумя вырезанными противолежащими углами 43"/>
          <p:cNvSpPr/>
          <p:nvPr/>
        </p:nvSpPr>
        <p:spPr>
          <a:xfrm>
            <a:off x="642084" y="5423684"/>
            <a:ext cx="2486123" cy="1008413"/>
          </a:xfrm>
          <a:prstGeom prst="snip2Diag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Большесельского МР</a:t>
            </a:r>
            <a:endParaRPr 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Прямоугольник с одним вырезанным углом 44"/>
          <p:cNvSpPr/>
          <p:nvPr/>
        </p:nvSpPr>
        <p:spPr>
          <a:xfrm flipH="1">
            <a:off x="2464777" y="7701672"/>
            <a:ext cx="1630534" cy="968811"/>
          </a:xfrm>
          <a:prstGeom prst="snip1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бюджета сельских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поселений</a:t>
            </a:r>
            <a:endParaRPr 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www.yarregion.ru/images/about/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01" y="1354094"/>
            <a:ext cx="2475157" cy="1827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sun9-50.userapi.com/c906/u47059858/16760542/x_f577997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72" y="5598294"/>
            <a:ext cx="2520280" cy="1890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66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639" y="179512"/>
            <a:ext cx="6552729" cy="1080120"/>
          </a:xfrm>
        </p:spPr>
        <p:txBody>
          <a:bodyPr>
            <a:normAutofit/>
          </a:bodyPr>
          <a:lstStyle/>
          <a:p>
            <a:pPr algn="ctr"/>
            <a:r>
              <a:rPr lang="ru-RU" sz="2300" dirty="0" smtClean="0"/>
              <a:t>Общая характеристика большесельского муниципального района</a:t>
            </a:r>
            <a:endParaRPr lang="ru-RU" sz="2300" dirty="0"/>
          </a:p>
        </p:txBody>
      </p:sp>
      <p:pic>
        <p:nvPicPr>
          <p:cNvPr id="4098" name="Picture 2" descr="https://yar-pogoda.ru/se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040" y="1279323"/>
            <a:ext cx="2736304" cy="1884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karta-raionov.ru/static/images/maps/rayon-5e19ccd6fd4a03b29837edb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23" y="1259632"/>
            <a:ext cx="2875358" cy="1838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16632" y="3163952"/>
            <a:ext cx="6624736" cy="5872544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Большесельский 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район расположен в центре Ярославской области. В настоящее время он занимает площадь 133,3 тыс. га (что составляет 3,7% территории области). Граничит район с </a:t>
            </a:r>
            <a:r>
              <a:rPr lang="ru-RU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Угличским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Рыбинским, Борисоглебским, </a:t>
            </a:r>
            <a:r>
              <a:rPr lang="ru-RU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Мышкинским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Тутаевским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Ярославским муниципальным районами Ярославской области.</a:t>
            </a:r>
          </a:p>
          <a:p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численность населения Большесельского 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 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9,2 тыс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чел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 территории района расположено более 300 населенных пунктов. Муниципальный центр – с. Большое Село, находится в 58 км от г. Ярославля. 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 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 поделен на 3 сельские поселения – Большесельское, Вареговское, Благовещенское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крупные реки, протекающие по территории 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- </a:t>
            </a:r>
            <a:r>
              <a:rPr lang="ru-RU" sz="1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Юхоть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Черемуха, Койка, </a:t>
            </a:r>
            <a:r>
              <a:rPr lang="ru-RU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Молокша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Также на территории района находятся озера. Наиболее крупные из них- </a:t>
            </a:r>
            <a:r>
              <a:rPr lang="ru-RU" sz="1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Богоявленное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Дуниловское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Экономическую основу Большесельского 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 составляет 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хозяйство. Сельскохозяйственное производство специализируется на производстве мяса крупного рогатого скота, молока, зерна.</a:t>
            </a:r>
          </a:p>
          <a:p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имеет развитый промышленный и сельскохозяйственный потенциал, обладает богатой минерально-сырьевой базой, необходимой для развития промышленности, строительных материалов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343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640" y="251520"/>
            <a:ext cx="6480720" cy="7609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/>
              <a:t>Этапы составления и утверждения бюджета большесельского муниципального района</a:t>
            </a:r>
            <a:endParaRPr lang="ru-RU" sz="22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8640" y="1194958"/>
            <a:ext cx="2124236" cy="2448272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</a:t>
            </a:r>
            <a:endParaRPr lang="ru-RU" sz="15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00170" y="1194958"/>
            <a:ext cx="4186848" cy="2440938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проекта  бюджета района регламентируется  Постановлениями Администрации Большесельского МР от 14.08.2015 № 675 «О порядке составления проекта районного бюджета на очередной финансовый год и на плановый период», от 05.05.2022 № 300 «Об утверждении Плана-графика разработки проекта бюджета Большесельского МР на 2023 год и на плановый период 2024 – 2025 годов»</a:t>
            </a:r>
            <a:endParaRPr lang="ru-RU" sz="15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2352" y="3779912"/>
            <a:ext cx="2134620" cy="2232248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проекта бюджета</a:t>
            </a:r>
            <a:endParaRPr lang="ru-RU" sz="15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00170" y="3779912"/>
            <a:ext cx="4169190" cy="2232248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Большесельского МР представляет проект бюджета на рассмотрение Собрания представителей Большесельского МР до 15 ноября текущего года. Проект Решения направляется в Ревизионную комиссию Большесельского района для подготовки заключения. Собрание представителей рассматривает проект Решения о бюджете в одном чтении</a:t>
            </a:r>
            <a:endParaRPr lang="ru-RU" sz="15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4544" y="6156176"/>
            <a:ext cx="2108332" cy="1512168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проекта бюджета</a:t>
            </a:r>
            <a:endParaRPr lang="ru-RU" sz="15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00170" y="6173912"/>
            <a:ext cx="3089070" cy="1494432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бюджета утверждается </a:t>
            </a:r>
          </a:p>
          <a:p>
            <a:pPr algn="ctr"/>
            <a:r>
              <a:rPr lang="ru-RU" sz="15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Решением Собрания </a:t>
            </a:r>
          </a:p>
          <a:p>
            <a:pPr algn="ctr"/>
            <a:r>
              <a:rPr lang="ru-RU" sz="15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представителей и подлежит </a:t>
            </a:r>
          </a:p>
          <a:p>
            <a:pPr algn="ctr"/>
            <a:r>
              <a:rPr lang="ru-RU" sz="15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опубликованию в районной </a:t>
            </a:r>
          </a:p>
          <a:p>
            <a:pPr algn="ctr"/>
            <a:r>
              <a:rPr lang="ru-RU" sz="15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газете «Большесельские вести»</a:t>
            </a:r>
            <a:endParaRPr lang="ru-RU" sz="15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uprostim.com/wp-content/uploads/2021/05/image111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112" y="5898935"/>
            <a:ext cx="3338786" cy="333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953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2924" y="1331640"/>
            <a:ext cx="4547096" cy="10771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>
                <a:effectLst/>
                <a:latin typeface="Times New Roman" pitchFamily="18" charset="0"/>
                <a:cs typeface="Times New Roman" pitchFamily="18" charset="0"/>
              </a:rPr>
              <a:t>Гражданин </a:t>
            </a:r>
            <a:r>
              <a:rPr lang="ru-RU" sz="27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effectLst/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700" dirty="0">
                <a:effectLst/>
                <a:latin typeface="Times New Roman" pitchFamily="18" charset="0"/>
                <a:cs typeface="Times New Roman" pitchFamily="18" charset="0"/>
              </a:rPr>
              <a:t>его </a:t>
            </a:r>
            <a:r>
              <a:rPr lang="ru-RU" sz="2700" dirty="0" smtClean="0">
                <a:effectLst/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ru-RU" sz="2700" dirty="0">
                <a:effectLst/>
                <a:latin typeface="Times New Roman" pitchFamily="18" charset="0"/>
                <a:cs typeface="Times New Roman" pitchFamily="18" charset="0"/>
              </a:rPr>
              <a:t>бюджетном процессе </a:t>
            </a:r>
          </a:p>
        </p:txBody>
      </p:sp>
      <p:pic>
        <p:nvPicPr>
          <p:cNvPr id="2059" name="Picture 11" descr="https://cfmortgages.co.uk/wp-content/uploads/2018/08/1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179512"/>
            <a:ext cx="3024336" cy="211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844824" y="2915816"/>
            <a:ext cx="3312368" cy="1512168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 как налогоплательщик платит налоги, которые поступают в бюджет</a:t>
            </a:r>
            <a:endParaRPr lang="ru-RU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6632" y="5064922"/>
            <a:ext cx="2232248" cy="1584176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публичных слушаниях по проекту бюджета</a:t>
            </a:r>
            <a:endParaRPr lang="ru-RU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42196" y="5064922"/>
            <a:ext cx="2121024" cy="1584176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публичных слушаниях по исполнению бюджета</a:t>
            </a:r>
            <a:endParaRPr lang="ru-RU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870596" y="7308304"/>
            <a:ext cx="3312368" cy="1296144"/>
          </a:xfrm>
          <a:prstGeom prst="roundRect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 как получатель социальных гарантий и муниципальных услуг</a:t>
            </a:r>
            <a:endParaRPr lang="ru-RU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671452" y="5187824"/>
            <a:ext cx="1477628" cy="1292388"/>
          </a:xfrm>
          <a:prstGeom prst="ellipse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2348880" y="5724128"/>
            <a:ext cx="322572" cy="288032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3289368" y="4427984"/>
            <a:ext cx="241796" cy="732062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3270634" y="6480212"/>
            <a:ext cx="241796" cy="756084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лево 16"/>
          <p:cNvSpPr/>
          <p:nvPr/>
        </p:nvSpPr>
        <p:spPr>
          <a:xfrm>
            <a:off x="4149080" y="5724128"/>
            <a:ext cx="393116" cy="288032"/>
          </a:xfrm>
          <a:prstGeom prst="lef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93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5917</TotalTime>
  <Words>3288</Words>
  <Application>Microsoft Office PowerPoint</Application>
  <PresentationFormat>Экран (4:3)</PresentationFormat>
  <Paragraphs>383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Изящная</vt:lpstr>
      <vt:lpstr>Бюджет для граждан</vt:lpstr>
      <vt:lpstr>   Что такое «Бюджет для граждан»? </vt:lpstr>
      <vt:lpstr>Основные термины</vt:lpstr>
      <vt:lpstr>Презентация PowerPoint</vt:lpstr>
      <vt:lpstr>Сбалансированность бюджета</vt:lpstr>
      <vt:lpstr>Бюджетная система  Ярославской области </vt:lpstr>
      <vt:lpstr>Общая характеристика большесельского муниципального района</vt:lpstr>
      <vt:lpstr>Этапы составления и утверждения бюджета большесельского муниципального района</vt:lpstr>
      <vt:lpstr>Гражданин  и его участие в бюджетном процессе </vt:lpstr>
      <vt:lpstr>Основные характеристики бюджета  Большесельского района</vt:lpstr>
      <vt:lpstr>Динамика и структура дохода бюджета  Большесельского района</vt:lpstr>
      <vt:lpstr>СТРУКТУРА НАЛОГОВЫХ И НЕНАЛОГОВЫХ ДОХОДОВ РАЙОННОГО БЮДЖЕТА В 2023 ГОДУ</vt:lpstr>
      <vt:lpstr>Основные Мероприятия по увеличению поступлений налоговых и неналоговых доходов районного бюджета</vt:lpstr>
      <vt:lpstr>Презентация PowerPoint</vt:lpstr>
      <vt:lpstr>Финансовая помощь муниципальному району из областного и федерального бюджета</vt:lpstr>
      <vt:lpstr>Отраслевая структура расходов бюджетов</vt:lpstr>
      <vt:lpstr>Презентация PowerPoint</vt:lpstr>
      <vt:lpstr>Непрограммные направления расходов тыс. руб.</vt:lpstr>
      <vt:lpstr>Участие большесельского муниципального района в реализации региональных проектов, тыс. руб.</vt:lpstr>
      <vt:lpstr>Структура расходов районного  бюджета на 2023 год в разрезе муниципальных программ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Обратная связь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Бухалов ИА</dc:creator>
  <cp:lastModifiedBy>Розанова МВ</cp:lastModifiedBy>
  <cp:revision>475</cp:revision>
  <cp:lastPrinted>2023-02-13T10:20:32Z</cp:lastPrinted>
  <dcterms:created xsi:type="dcterms:W3CDTF">2019-03-18T05:55:00Z</dcterms:created>
  <dcterms:modified xsi:type="dcterms:W3CDTF">2023-02-14T07:32:30Z</dcterms:modified>
</cp:coreProperties>
</file>